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0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87B7D-BF41-6E4F-9C90-E3E96CC322CF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0C9D6-E0A7-DF46-8C1D-4A6F59CF1F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1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0C9D6-E0A7-DF46-8C1D-4A6F59CF1F6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396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30B3DA-D9B9-0B4E-B1DD-C57FBC698F1A}" type="datetimeFigureOut">
              <a:rPr lang="fr-FR" smtClean="0"/>
              <a:t>18/01/18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587362F-E0E4-054C-B248-9DCA64F290D2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229" y="4624668"/>
            <a:ext cx="8115971" cy="933450"/>
          </a:xfrm>
        </p:spPr>
        <p:txBody>
          <a:bodyPr/>
          <a:lstStyle/>
          <a:p>
            <a:r>
              <a:rPr lang="fr-FR" dirty="0" smtClean="0"/>
              <a:t>La construction des compétences de </a:t>
            </a:r>
            <a:r>
              <a:rPr lang="fr-FR" dirty="0" err="1" smtClean="0"/>
              <a:t>littératie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39998" y="5562599"/>
            <a:ext cx="5999202" cy="74855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Séminaire du 25 janvier 2018</a:t>
            </a:r>
          </a:p>
          <a:p>
            <a:r>
              <a:rPr lang="fr-FR" dirty="0" smtClean="0"/>
              <a:t>Annie Cerf IEN chargée des missions maternelle et ma</a:t>
            </a:r>
            <a:r>
              <a:rPr lang="fr-FR" dirty="0" smtClean="0"/>
              <a:t>îtrise de la langue DSDEN 62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762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points de vigilance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</a:t>
            </a:r>
            <a:r>
              <a:rPr lang="fr-FR" dirty="0" smtClean="0"/>
              <a:t>îtrise de la langue/</a:t>
            </a:r>
            <a:r>
              <a:rPr lang="fr-FR" dirty="0" err="1" smtClean="0"/>
              <a:t>littératie</a:t>
            </a:r>
            <a:r>
              <a:rPr lang="fr-FR" dirty="0" smtClean="0"/>
              <a:t>. En fonction des interlocuteurs, les interprétations diffèrent.</a:t>
            </a:r>
          </a:p>
          <a:p>
            <a:r>
              <a:rPr lang="fr-FR" dirty="0" smtClean="0"/>
              <a:t>PISA PIRLS s’appuient sur des recherches récentes qui définissent cette notion de </a:t>
            </a:r>
            <a:r>
              <a:rPr lang="fr-FR" dirty="0" err="1" smtClean="0"/>
              <a:t>littératie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 comité de néologie refuse l’appellation </a:t>
            </a:r>
            <a:r>
              <a:rPr lang="fr-FR" dirty="0" err="1" smtClean="0"/>
              <a:t>littératie</a:t>
            </a:r>
            <a:r>
              <a:rPr lang="fr-FR" dirty="0" smtClean="0"/>
              <a:t>. La </a:t>
            </a:r>
            <a:r>
              <a:rPr lang="fr-FR" dirty="0" err="1" smtClean="0"/>
              <a:t>littératie</a:t>
            </a:r>
            <a:r>
              <a:rPr lang="fr-FR" dirty="0" smtClean="0"/>
              <a:t> en France est l’opposé de l’illettrisme: </a:t>
            </a:r>
            <a:r>
              <a:rPr lang="fr-FR" dirty="0" err="1" smtClean="0"/>
              <a:t>illéttré</a:t>
            </a:r>
            <a:r>
              <a:rPr lang="fr-FR" dirty="0" smtClean="0"/>
              <a:t>/</a:t>
            </a:r>
            <a:r>
              <a:rPr lang="fr-FR" dirty="0" err="1" smtClean="0"/>
              <a:t>littératié</a:t>
            </a:r>
            <a:r>
              <a:rPr lang="fr-FR" dirty="0" smtClean="0"/>
              <a:t>. Il y a une ambition derrière ce mot.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4089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Dans les évaluations internationales, il n’est mesuré que la </a:t>
            </a:r>
            <a:r>
              <a:rPr lang="fr-FR" dirty="0" err="1" smtClean="0"/>
              <a:t>reading</a:t>
            </a:r>
            <a:r>
              <a:rPr lang="fr-FR" dirty="0" smtClean="0"/>
              <a:t> </a:t>
            </a:r>
            <a:r>
              <a:rPr lang="fr-FR" dirty="0" err="1" smtClean="0"/>
              <a:t>littératie</a:t>
            </a:r>
            <a:r>
              <a:rPr lang="fr-FR" dirty="0" smtClean="0"/>
              <a:t>: le savoir lire. La réflexion et la distance critique du lecteur sont questionnées. </a:t>
            </a:r>
          </a:p>
          <a:p>
            <a:r>
              <a:rPr lang="fr-FR" dirty="0" smtClean="0"/>
              <a:t>Les quatre compétences sont évaluées (prélever, inférer, interpréter, évaluer) dans deux champs: le narratif et l’informatif.</a:t>
            </a:r>
          </a:p>
          <a:p>
            <a:r>
              <a:rPr lang="fr-FR" dirty="0" smtClean="0"/>
              <a:t>Il est question de compréhension littéraire, documentaire et du traitement des textes composites. </a:t>
            </a:r>
          </a:p>
          <a:p>
            <a:r>
              <a:rPr lang="fr-FR" dirty="0" smtClean="0"/>
              <a:t>Il faut penser la formation des inspecteurs. </a:t>
            </a:r>
          </a:p>
          <a:p>
            <a:r>
              <a:rPr lang="fr-FR" dirty="0" smtClean="0"/>
              <a:t>Il vaut mieux dire aux professeurs, qu’ils vont continuer à s’occuper de la </a:t>
            </a:r>
            <a:r>
              <a:rPr lang="fr-FR" dirty="0" err="1" smtClean="0"/>
              <a:t>littératie</a:t>
            </a:r>
            <a:r>
              <a:rPr lang="fr-FR" dirty="0" smtClean="0"/>
              <a:t> et ne pas continuer à apprendre à lire écrire.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39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l’intervention de l’inspection générale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Mme </a:t>
            </a:r>
            <a:r>
              <a:rPr lang="fr-FR" dirty="0" err="1" smtClean="0"/>
              <a:t>Leloup</a:t>
            </a:r>
            <a:r>
              <a:rPr lang="fr-FR" dirty="0" smtClean="0"/>
              <a:t> groupe enseignement du premier degré</a:t>
            </a:r>
          </a:p>
          <a:p>
            <a:r>
              <a:rPr lang="fr-FR" dirty="0" smtClean="0"/>
              <a:t>Mme </a:t>
            </a:r>
            <a:r>
              <a:rPr lang="fr-FR" dirty="0" err="1" smtClean="0"/>
              <a:t>Vibert</a:t>
            </a:r>
            <a:r>
              <a:rPr lang="fr-FR" dirty="0" smtClean="0"/>
              <a:t> groupe lettres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952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Une inscription dans les enjeux du socle: le domaine des langages fondamentaux est le plus transversal de tous. </a:t>
            </a:r>
          </a:p>
          <a:p>
            <a:r>
              <a:rPr lang="fr-FR" dirty="0" smtClean="0"/>
              <a:t>Il s’agit de doter les élèves d’outils de travail et de pensée, cela va bien au-delà de la ma</a:t>
            </a:r>
            <a:r>
              <a:rPr lang="fr-FR" dirty="0" smtClean="0"/>
              <a:t>îtrise de la langue. </a:t>
            </a:r>
          </a:p>
          <a:p>
            <a:r>
              <a:rPr lang="fr-FR" dirty="0" smtClean="0"/>
              <a:t>Nos élèves doivent être capables de lire, de comprendre et d’exploiter des documents très hétérogènes.</a:t>
            </a:r>
          </a:p>
          <a:p>
            <a:r>
              <a:rPr lang="fr-FR" dirty="0" smtClean="0"/>
              <a:t>Ils doivent aussi être capables d’écouter les autres, maîtriser des codes, des règles et développer des systèmes de symbolisation. </a:t>
            </a:r>
          </a:p>
          <a:p>
            <a:r>
              <a:rPr lang="fr-FR" dirty="0" smtClean="0"/>
              <a:t>Apprendre, réaliser des tâches</a:t>
            </a:r>
            <a:r>
              <a:rPr lang="is-IS" dirty="0" smtClean="0"/>
              <a:t>…au-delà de l’école.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104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Dans le socle, l’horizon se situe dans l’accession, par la ma</a:t>
            </a:r>
            <a:r>
              <a:rPr lang="fr-FR" dirty="0" smtClean="0"/>
              <a:t>îtrise des compétences de </a:t>
            </a:r>
            <a:r>
              <a:rPr lang="fr-FR" dirty="0" err="1" smtClean="0"/>
              <a:t>littératie</a:t>
            </a:r>
            <a:r>
              <a:rPr lang="fr-FR" dirty="0" smtClean="0"/>
              <a:t>, à des savoirs et à une culture équilibrée. C’est un défi spécifique pour le cycle 3. </a:t>
            </a:r>
          </a:p>
          <a:p>
            <a:r>
              <a:rPr lang="fr-FR" dirty="0" smtClean="0"/>
              <a:t>Il s’agit d’amorcer la continuité avec le cycle 2 et amorcer le cycle 4. </a:t>
            </a:r>
          </a:p>
          <a:p>
            <a:r>
              <a:rPr lang="fr-FR" dirty="0" smtClean="0"/>
              <a:t>Le rôle de l’écrit et son mode d’utilisation vont évoluer (exemple: la place des écrits de travail selon D. </a:t>
            </a:r>
            <a:r>
              <a:rPr lang="fr-FR" dirty="0" err="1" smtClean="0"/>
              <a:t>Bucheton</a:t>
            </a:r>
            <a:r>
              <a:rPr lang="fr-FR" dirty="0" smtClean="0"/>
              <a:t>).</a:t>
            </a:r>
          </a:p>
          <a:p>
            <a:r>
              <a:rPr lang="fr-FR" dirty="0" smtClean="0"/>
              <a:t>Le développement des compétences en </a:t>
            </a:r>
            <a:r>
              <a:rPr lang="fr-FR" dirty="0" err="1" smtClean="0"/>
              <a:t>littératie</a:t>
            </a:r>
            <a:r>
              <a:rPr lang="fr-FR" dirty="0" smtClean="0"/>
              <a:t> est au cœur du cycle 3. Tous les enseignements concourent à la maîtrise de la langue. Il faut s’attacher à travailler la compréhension, la lecture et la production dans toutes les disciplines.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8491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Nous avons des programmes qui mettent l’accent sur la ma</a:t>
            </a:r>
            <a:r>
              <a:rPr lang="fr-FR" dirty="0" smtClean="0"/>
              <a:t>îtrise de la langue et sur sa transversalité mais le terme de </a:t>
            </a:r>
            <a:r>
              <a:rPr lang="fr-FR" dirty="0" err="1" smtClean="0"/>
              <a:t>littératie</a:t>
            </a:r>
            <a:r>
              <a:rPr lang="fr-FR" dirty="0" smtClean="0"/>
              <a:t> n’est pas utilisé.</a:t>
            </a:r>
          </a:p>
          <a:p>
            <a:r>
              <a:rPr lang="fr-FR" dirty="0" smtClean="0"/>
              <a:t>Cependant, ce mot n’est pas absent de notre culture. La conférence de consensus pose comme préalable, une définition de la </a:t>
            </a:r>
            <a:r>
              <a:rPr lang="fr-FR" dirty="0" err="1" smtClean="0"/>
              <a:t>littératie</a:t>
            </a:r>
            <a:r>
              <a:rPr lang="fr-FR" dirty="0" smtClean="0"/>
              <a:t>. Ce mot est lié en France, à la prévention de l’illettrisme. </a:t>
            </a:r>
          </a:p>
          <a:p>
            <a:r>
              <a:rPr lang="fr-FR" dirty="0" smtClean="0"/>
              <a:t>Dans les évaluations CEDRE, le terme de </a:t>
            </a:r>
            <a:r>
              <a:rPr lang="fr-FR" dirty="0" err="1" smtClean="0"/>
              <a:t>littératie</a:t>
            </a:r>
            <a:r>
              <a:rPr lang="fr-FR" dirty="0" smtClean="0"/>
              <a:t> signifie que l’écrit n’est plus inscrit dans une discipline mais est abordé de façon transversale.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4375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Lecture, écriture, compréhension sont mobilisées conjointement. 15% des élèves n’ont pas de ma</a:t>
            </a:r>
            <a:r>
              <a:rPr lang="fr-FR" dirty="0" smtClean="0"/>
              <a:t>îtrise de ces compétences à l’entrée en sixième. Ils répondent ponctuellement à quelques questions simplement. </a:t>
            </a:r>
          </a:p>
          <a:p>
            <a:r>
              <a:rPr lang="fr-FR" dirty="0" smtClean="0"/>
              <a:t>Dans le programme PISA, il est question des compétences en </a:t>
            </a:r>
            <a:r>
              <a:rPr lang="fr-FR" dirty="0" err="1" smtClean="0"/>
              <a:t>littératie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Les journées défense et citoyenneté indiquent que 10,8% des lecteurs sont en difficulté dont 5,1% en difficulté sévère.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2318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Conséquences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qui est visé c’est l’insertion professionnelle et sociale.</a:t>
            </a:r>
          </a:p>
          <a:p>
            <a:r>
              <a:rPr lang="fr-FR" dirty="0" smtClean="0"/>
              <a:t>Les compétences construites à l’école doivent </a:t>
            </a:r>
            <a:r>
              <a:rPr lang="fr-FR" dirty="0" smtClean="0"/>
              <a:t>être transférables dans toutes les situations de la vie quotidienne, l’écrit est omniprésent (</a:t>
            </a:r>
            <a:r>
              <a:rPr lang="fr-FR" dirty="0" err="1" smtClean="0"/>
              <a:t>cf</a:t>
            </a:r>
            <a:r>
              <a:rPr lang="fr-FR" dirty="0" smtClean="0"/>
              <a:t> travaux d’Elisabeth </a:t>
            </a:r>
            <a:r>
              <a:rPr lang="fr-FR" dirty="0" err="1" smtClean="0"/>
              <a:t>Nonnon</a:t>
            </a:r>
            <a:r>
              <a:rPr lang="fr-FR" dirty="0" smtClean="0"/>
              <a:t>)</a:t>
            </a:r>
          </a:p>
          <a:p>
            <a:r>
              <a:rPr lang="fr-FR" dirty="0" smtClean="0"/>
              <a:t>La question est: qu’en faisons-nous pour l’école et pour le cycle 3? Quelles modalités pédagogiques et didactiques mettons-nous en œuvre pour construire ces compétences?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5311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Triple enjeu pour la classe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Apprendre à comprendre les différents genres textuels des différentes disciplines. Ne pas se limiter à un prélèvement d’informations explicites.</a:t>
            </a:r>
          </a:p>
          <a:p>
            <a:r>
              <a:rPr lang="fr-FR" dirty="0" smtClean="0"/>
              <a:t>Apprendre à se servir de ce qu’on en a compris pour écrire et dire.</a:t>
            </a:r>
          </a:p>
          <a:p>
            <a:r>
              <a:rPr lang="fr-FR" dirty="0" smtClean="0"/>
              <a:t>Inscrire les situations scolaires dans les usages </a:t>
            </a:r>
            <a:r>
              <a:rPr lang="fr-FR" dirty="0" err="1" smtClean="0"/>
              <a:t>littératiés</a:t>
            </a:r>
            <a:r>
              <a:rPr lang="fr-FR" dirty="0" smtClean="0"/>
              <a:t> et cognitifs du langage (</a:t>
            </a:r>
            <a:r>
              <a:rPr lang="fr-FR" dirty="0" err="1" smtClean="0"/>
              <a:t>cf</a:t>
            </a:r>
            <a:r>
              <a:rPr lang="fr-FR" dirty="0" smtClean="0"/>
              <a:t> travaux d’Elisabeth </a:t>
            </a:r>
            <a:r>
              <a:rPr lang="fr-FR" dirty="0" err="1" smtClean="0"/>
              <a:t>Bautier</a:t>
            </a:r>
            <a:r>
              <a:rPr lang="fr-FR" dirty="0"/>
              <a:t> </a:t>
            </a:r>
            <a:r>
              <a:rPr lang="fr-FR" dirty="0" smtClean="0"/>
              <a:t>sur les malentendus). Faire vivre des situations de classe qui vont conduire les élèves à mettre en œuvre les pratiques </a:t>
            </a:r>
            <a:r>
              <a:rPr lang="fr-FR" dirty="0" err="1" smtClean="0"/>
              <a:t>littératiées</a:t>
            </a:r>
            <a:r>
              <a:rPr lang="fr-FR" dirty="0" smtClean="0"/>
              <a:t> attendues. Exemple: la place du débat interprétatif.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76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Lors du séminaire national, des questions ont été soulevées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L’intér</a:t>
            </a:r>
            <a:r>
              <a:rPr lang="fr-FR" dirty="0" smtClean="0"/>
              <a:t>êt du concept de </a:t>
            </a:r>
            <a:r>
              <a:rPr lang="fr-FR" dirty="0" err="1" smtClean="0"/>
              <a:t>littératie</a:t>
            </a:r>
            <a:endParaRPr lang="fr-FR" dirty="0" smtClean="0"/>
          </a:p>
          <a:p>
            <a:r>
              <a:rPr lang="fr-FR" dirty="0" smtClean="0"/>
              <a:t>Comment évaluer les compétences en </a:t>
            </a:r>
            <a:r>
              <a:rPr lang="fr-FR" dirty="0" err="1" smtClean="0"/>
              <a:t>littératie</a:t>
            </a:r>
            <a:r>
              <a:rPr lang="fr-FR" dirty="0" smtClean="0"/>
              <a:t>?</a:t>
            </a:r>
          </a:p>
          <a:p>
            <a:r>
              <a:rPr lang="fr-FR" dirty="0" smtClean="0"/>
              <a:t>Les obstacles et les leviers </a:t>
            </a:r>
          </a:p>
          <a:p>
            <a:r>
              <a:rPr lang="fr-FR" dirty="0" smtClean="0"/>
              <a:t>La dimension culturelle</a:t>
            </a:r>
          </a:p>
          <a:p>
            <a:r>
              <a:rPr lang="fr-FR" dirty="0" smtClean="0"/>
              <a:t>Le développement professionnel des enseignants: implications pour les inspecteurs en matière de 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7707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vantage">
  <a:themeElements>
    <a:clrScheme name="A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51</TotalTime>
  <Words>780</Words>
  <Application>Microsoft Macintosh PowerPoint</Application>
  <PresentationFormat>Présentation à l'écran (4:3)</PresentationFormat>
  <Paragraphs>45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Avantage</vt:lpstr>
      <vt:lpstr>La construction des compétences de littératie</vt:lpstr>
      <vt:lpstr>Résumé de l’intervention de l’inspection générale </vt:lpstr>
      <vt:lpstr>Présentation PowerPoint</vt:lpstr>
      <vt:lpstr>Présentation PowerPoint</vt:lpstr>
      <vt:lpstr>Présentation PowerPoint</vt:lpstr>
      <vt:lpstr>Présentation PowerPoint</vt:lpstr>
      <vt:lpstr>Conséquences</vt:lpstr>
      <vt:lpstr>Triple enjeu pour la classe</vt:lpstr>
      <vt:lpstr>Lors du séminaire national, des questions ont été soulevées</vt:lpstr>
      <vt:lpstr>Quelques points de vigilance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construction des compétences de littératie</dc:title>
  <dc:creator>Perso</dc:creator>
  <cp:lastModifiedBy>Perso</cp:lastModifiedBy>
  <cp:revision>20</cp:revision>
  <dcterms:created xsi:type="dcterms:W3CDTF">2018-01-18T10:01:31Z</dcterms:created>
  <dcterms:modified xsi:type="dcterms:W3CDTF">2018-01-18T10:52:45Z</dcterms:modified>
</cp:coreProperties>
</file>