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handoutMasterIdLst>
    <p:handoutMasterId r:id="rId45"/>
  </p:handoutMasterIdLst>
  <p:sldIdLst>
    <p:sldId id="256" r:id="rId2"/>
    <p:sldId id="292" r:id="rId3"/>
    <p:sldId id="290" r:id="rId4"/>
    <p:sldId id="291" r:id="rId5"/>
    <p:sldId id="257" r:id="rId6"/>
    <p:sldId id="258" r:id="rId7"/>
    <p:sldId id="293" r:id="rId8"/>
    <p:sldId id="294" r:id="rId9"/>
    <p:sldId id="296" r:id="rId10"/>
    <p:sldId id="295"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5" r:id="rId27"/>
    <p:sldId id="274" r:id="rId28"/>
    <p:sldId id="276" r:id="rId29"/>
    <p:sldId id="278" r:id="rId30"/>
    <p:sldId id="277" r:id="rId31"/>
    <p:sldId id="279" r:id="rId32"/>
    <p:sldId id="280" r:id="rId33"/>
    <p:sldId id="281" r:id="rId34"/>
    <p:sldId id="282" r:id="rId35"/>
    <p:sldId id="283" r:id="rId36"/>
    <p:sldId id="284" r:id="rId37"/>
    <p:sldId id="285" r:id="rId38"/>
    <p:sldId id="286" r:id="rId39"/>
    <p:sldId id="287" r:id="rId40"/>
    <p:sldId id="288" r:id="rId41"/>
    <p:sldId id="289" r:id="rId42"/>
    <p:sldId id="297"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gray"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9" d="100"/>
          <a:sy n="99" d="100"/>
        </p:scale>
        <p:origin x="-72" y="-96"/>
      </p:cViewPr>
      <p:guideLst>
        <p:guide orient="horz" pos="2160"/>
        <p:guide pos="2880"/>
      </p:guideLst>
    </p:cSldViewPr>
  </p:slideViewPr>
  <p:notesTextViewPr>
    <p:cViewPr>
      <p:scale>
        <a:sx n="100" d="100"/>
        <a:sy n="100" d="100"/>
      </p:scale>
      <p:origin x="0" y="0"/>
    </p:cViewPr>
  </p:notesTextViewPr>
  <p:sorterViewPr>
    <p:cViewPr>
      <p:scale>
        <a:sx n="193" d="100"/>
        <a:sy n="193" d="100"/>
      </p:scale>
      <p:origin x="0" y="0"/>
    </p:cViewPr>
  </p:sorter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E8BB71-0F2A-D445-A31F-2F5BEA8DE158}" type="datetimeFigureOut">
              <a:rPr lang="fr-FR" smtClean="0"/>
              <a:t>15/01/18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D7D284-AEA7-7D4E-A7B4-30B63D66A598}" type="slidenum">
              <a:rPr lang="fr-FR" smtClean="0"/>
              <a:t>‹#›</a:t>
            </a:fld>
            <a:endParaRPr lang="fr-FR"/>
          </a:p>
        </p:txBody>
      </p:sp>
    </p:spTree>
    <p:extLst>
      <p:ext uri="{BB962C8B-B14F-4D97-AF65-F5344CB8AC3E}">
        <p14:creationId xmlns:p14="http://schemas.microsoft.com/office/powerpoint/2010/main" val="2152117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379DD8-0D92-B04B-BB67-2443D3F38DF4}" type="datetimeFigureOut">
              <a:rPr lang="fr-FR" smtClean="0"/>
              <a:t>15/01/18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53E23B-8367-494C-9DAC-3ACE802120DD}" type="slidenum">
              <a:rPr lang="fr-FR" smtClean="0"/>
              <a:t>‹#›</a:t>
            </a:fld>
            <a:endParaRPr lang="fr-FR"/>
          </a:p>
        </p:txBody>
      </p:sp>
    </p:spTree>
    <p:extLst>
      <p:ext uri="{BB962C8B-B14F-4D97-AF65-F5344CB8AC3E}">
        <p14:creationId xmlns:p14="http://schemas.microsoft.com/office/powerpoint/2010/main" val="35548204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élèves</a:t>
            </a:r>
            <a:r>
              <a:rPr lang="fr-FR" baseline="0" dirty="0" smtClean="0"/>
              <a:t> peuvent être rebutés par la longueur des textes et donc peu motivés pour les lire.</a:t>
            </a:r>
          </a:p>
          <a:p>
            <a:r>
              <a:rPr lang="fr-FR" baseline="0" dirty="0" smtClean="0"/>
              <a:t>Se pose la question des pratiques de lecture tant individuelles et familiales que scolaires.</a:t>
            </a:r>
            <a:br>
              <a:rPr lang="fr-FR" baseline="0" dirty="0" smtClean="0"/>
            </a:br>
            <a:r>
              <a:rPr lang="fr-FR" baseline="0" dirty="0" smtClean="0"/>
              <a:t>Des élèves déroutés face à ces textes. Ils sont peu habitués à aborder des écrits entiers de plusieurs pages.</a:t>
            </a:r>
            <a:endParaRPr lang="fr-FR" dirty="0"/>
          </a:p>
        </p:txBody>
      </p:sp>
      <p:sp>
        <p:nvSpPr>
          <p:cNvPr id="4" name="Espace réservé du numéro de diapositive 3"/>
          <p:cNvSpPr>
            <a:spLocks noGrp="1"/>
          </p:cNvSpPr>
          <p:nvPr>
            <p:ph type="sldNum" sz="quarter" idx="10"/>
          </p:nvPr>
        </p:nvSpPr>
        <p:spPr/>
        <p:txBody>
          <a:bodyPr/>
          <a:lstStyle/>
          <a:p>
            <a:fld id="{1553E23B-8367-494C-9DAC-3ACE802120DD}" type="slidenum">
              <a:rPr lang="fr-FR" smtClean="0"/>
              <a:t>14</a:t>
            </a:fld>
            <a:endParaRPr lang="fr-FR"/>
          </a:p>
        </p:txBody>
      </p:sp>
    </p:spTree>
    <p:extLst>
      <p:ext uri="{BB962C8B-B14F-4D97-AF65-F5344CB8AC3E}">
        <p14:creationId xmlns:p14="http://schemas.microsoft.com/office/powerpoint/2010/main" val="1182281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 récit de Derek </a:t>
            </a:r>
            <a:r>
              <a:rPr lang="fr-FR" dirty="0" err="1" smtClean="0"/>
              <a:t>Munson</a:t>
            </a:r>
            <a:r>
              <a:rPr lang="fr-FR" baseline="0" dirty="0" smtClean="0"/>
              <a:t> met en scène un père, son fils Tom et un nouvel arrivant dans le quartier : Jérémy Ross. Peu après son déménagement, Jérémy commet l’impair d’inviter le meilleur ami de Tom, sans inviter celui-ci. Pour aider son fils à se débarrasser de Jérémy, le père de Tom lui propose de préparer une tarte anti-ennemi. Mais pour que le plan fonctionne, Tom doit passer une journée avec son ennemi et être sympa avec lui. </a:t>
            </a:r>
          </a:p>
          <a:p>
            <a:endParaRPr lang="fr-FR" dirty="0"/>
          </a:p>
        </p:txBody>
      </p:sp>
      <p:sp>
        <p:nvSpPr>
          <p:cNvPr id="4" name="Espace réservé du numéro de diapositive 3"/>
          <p:cNvSpPr>
            <a:spLocks noGrp="1"/>
          </p:cNvSpPr>
          <p:nvPr>
            <p:ph type="sldNum" sz="quarter" idx="10"/>
          </p:nvPr>
        </p:nvSpPr>
        <p:spPr/>
        <p:txBody>
          <a:bodyPr/>
          <a:lstStyle/>
          <a:p>
            <a:fld id="{1553E23B-8367-494C-9DAC-3ACE802120DD}" type="slidenum">
              <a:rPr lang="fr-FR" smtClean="0"/>
              <a:t>17</a:t>
            </a:fld>
            <a:endParaRPr lang="fr-FR"/>
          </a:p>
        </p:txBody>
      </p:sp>
    </p:spTree>
    <p:extLst>
      <p:ext uri="{BB962C8B-B14F-4D97-AF65-F5344CB8AC3E}">
        <p14:creationId xmlns:p14="http://schemas.microsoft.com/office/powerpoint/2010/main" val="1363349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Ce texte à </a:t>
            </a:r>
            <a:r>
              <a:rPr lang="fr-FR" sz="1200" kern="1200" dirty="0" err="1" smtClean="0">
                <a:solidFill>
                  <a:schemeClr val="tx1"/>
                </a:solidFill>
                <a:effectLst/>
                <a:latin typeface="+mn-lt"/>
                <a:ea typeface="+mn-ea"/>
                <a:cs typeface="+mn-cs"/>
              </a:rPr>
              <a:t>visée</a:t>
            </a:r>
            <a:r>
              <a:rPr lang="fr-FR" sz="1200" kern="1200" dirty="0" smtClean="0">
                <a:solidFill>
                  <a:schemeClr val="tx1"/>
                </a:solidFill>
                <a:effectLst/>
                <a:latin typeface="+mn-lt"/>
                <a:ea typeface="+mn-ea"/>
                <a:cs typeface="+mn-cs"/>
              </a:rPr>
              <a:t> informative retrace les </a:t>
            </a:r>
            <a:r>
              <a:rPr lang="fr-FR" sz="1200" kern="1200" dirty="0" err="1" smtClean="0">
                <a:solidFill>
                  <a:schemeClr val="tx1"/>
                </a:solidFill>
                <a:effectLst/>
                <a:latin typeface="+mn-lt"/>
                <a:ea typeface="+mn-ea"/>
                <a:cs typeface="+mn-cs"/>
              </a:rPr>
              <a:t>étapes</a:t>
            </a:r>
            <a:r>
              <a:rPr lang="fr-FR" sz="1200" kern="1200" dirty="0" smtClean="0">
                <a:solidFill>
                  <a:schemeClr val="tx1"/>
                </a:solidFill>
                <a:effectLst/>
                <a:latin typeface="+mn-lt"/>
                <a:ea typeface="+mn-ea"/>
                <a:cs typeface="+mn-cs"/>
              </a:rPr>
              <a:t> qui ont conduit un expert en fossiles nommé </a:t>
            </a:r>
            <a:r>
              <a:rPr lang="fr-FR" sz="1200" kern="1200" dirty="0" err="1" smtClean="0">
                <a:solidFill>
                  <a:schemeClr val="tx1"/>
                </a:solidFill>
                <a:effectLst/>
                <a:latin typeface="+mn-lt"/>
                <a:ea typeface="+mn-ea"/>
                <a:cs typeface="+mn-cs"/>
              </a:rPr>
              <a:t>Gidéon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Mantell</a:t>
            </a:r>
            <a:r>
              <a:rPr lang="fr-FR" sz="1200" kern="1200" dirty="0" smtClean="0">
                <a:solidFill>
                  <a:schemeClr val="tx1"/>
                </a:solidFill>
                <a:effectLst/>
                <a:latin typeface="+mn-lt"/>
                <a:ea typeface="+mn-ea"/>
                <a:cs typeface="+mn-cs"/>
              </a:rPr>
              <a:t> à </a:t>
            </a:r>
            <a:r>
              <a:rPr lang="fr-FR" sz="1200" kern="1200" dirty="0" err="1" smtClean="0">
                <a:solidFill>
                  <a:schemeClr val="tx1"/>
                </a:solidFill>
                <a:effectLst/>
                <a:latin typeface="+mn-lt"/>
                <a:ea typeface="+mn-ea"/>
                <a:cs typeface="+mn-cs"/>
              </a:rPr>
              <a:t>démontrer</a:t>
            </a:r>
            <a:r>
              <a:rPr lang="fr-FR" sz="1200" kern="1200" dirty="0" smtClean="0">
                <a:solidFill>
                  <a:schemeClr val="tx1"/>
                </a:solidFill>
                <a:effectLst/>
                <a:latin typeface="+mn-lt"/>
                <a:ea typeface="+mn-ea"/>
                <a:cs typeface="+mn-cs"/>
              </a:rPr>
              <a:t> l’</a:t>
            </a:r>
            <a:r>
              <a:rPr lang="fr-FR" sz="1200" kern="1200" dirty="0" err="1" smtClean="0">
                <a:solidFill>
                  <a:schemeClr val="tx1"/>
                </a:solidFill>
                <a:effectLst/>
                <a:latin typeface="+mn-lt"/>
                <a:ea typeface="+mn-ea"/>
                <a:cs typeface="+mn-cs"/>
              </a:rPr>
              <a:t>idée</a:t>
            </a:r>
            <a:r>
              <a:rPr lang="fr-FR" sz="1200" kern="1200" dirty="0" smtClean="0">
                <a:solidFill>
                  <a:schemeClr val="tx1"/>
                </a:solidFill>
                <a:effectLst/>
                <a:latin typeface="+mn-lt"/>
                <a:ea typeface="+mn-ea"/>
                <a:cs typeface="+mn-cs"/>
              </a:rPr>
              <a:t> selon laquelle des reptiles </a:t>
            </a:r>
            <a:r>
              <a:rPr lang="fr-FR" sz="1200" kern="1200" dirty="0" err="1" smtClean="0">
                <a:solidFill>
                  <a:schemeClr val="tx1"/>
                </a:solidFill>
                <a:effectLst/>
                <a:latin typeface="+mn-lt"/>
                <a:ea typeface="+mn-ea"/>
                <a:cs typeface="+mn-cs"/>
              </a:rPr>
              <a:t>géants</a:t>
            </a:r>
            <a:r>
              <a:rPr lang="fr-FR" sz="1200" kern="1200" dirty="0" smtClean="0">
                <a:solidFill>
                  <a:schemeClr val="tx1"/>
                </a:solidFill>
                <a:effectLst/>
                <a:latin typeface="+mn-lt"/>
                <a:ea typeface="+mn-ea"/>
                <a:cs typeface="+mn-cs"/>
              </a:rPr>
              <a:t> ont </a:t>
            </a:r>
            <a:r>
              <a:rPr lang="fr-FR" sz="1200" kern="1200" dirty="0" err="1" smtClean="0">
                <a:solidFill>
                  <a:schemeClr val="tx1"/>
                </a:solidFill>
                <a:effectLst/>
                <a:latin typeface="+mn-lt"/>
                <a:ea typeface="+mn-ea"/>
                <a:cs typeface="+mn-cs"/>
              </a:rPr>
              <a:t>vécu</a:t>
            </a:r>
            <a:r>
              <a:rPr lang="fr-FR" sz="1200" kern="1200" dirty="0" smtClean="0">
                <a:solidFill>
                  <a:schemeClr val="tx1"/>
                </a:solidFill>
                <a:effectLst/>
                <a:latin typeface="+mn-lt"/>
                <a:ea typeface="+mn-ea"/>
                <a:cs typeface="+mn-cs"/>
              </a:rPr>
              <a:t> sur terre puis se sont </a:t>
            </a:r>
            <a:r>
              <a:rPr lang="fr-FR" sz="1200" kern="1200" dirty="0" err="1" smtClean="0">
                <a:solidFill>
                  <a:schemeClr val="tx1"/>
                </a:solidFill>
                <a:effectLst/>
                <a:latin typeface="+mn-lt"/>
                <a:ea typeface="+mn-ea"/>
                <a:cs typeface="+mn-cs"/>
              </a:rPr>
              <a:t>éteints</a:t>
            </a:r>
            <a:r>
              <a:rPr lang="fr-FR" sz="1200" kern="1200" dirty="0" smtClean="0">
                <a:solidFill>
                  <a:schemeClr val="tx1"/>
                </a:solidFill>
                <a:effectLst/>
                <a:latin typeface="+mn-lt"/>
                <a:ea typeface="+mn-ea"/>
                <a:cs typeface="+mn-cs"/>
              </a:rPr>
              <a:t>. Le texte </a:t>
            </a:r>
            <a:r>
              <a:rPr lang="fr-FR" sz="1200" kern="1200" dirty="0" err="1" smtClean="0">
                <a:solidFill>
                  <a:schemeClr val="tx1"/>
                </a:solidFill>
                <a:effectLst/>
                <a:latin typeface="+mn-lt"/>
                <a:ea typeface="+mn-ea"/>
                <a:cs typeface="+mn-cs"/>
              </a:rPr>
              <a:t>présente</a:t>
            </a:r>
            <a:r>
              <a:rPr lang="fr-FR" sz="1200" kern="1200" dirty="0" smtClean="0">
                <a:solidFill>
                  <a:schemeClr val="tx1"/>
                </a:solidFill>
                <a:effectLst/>
                <a:latin typeface="+mn-lt"/>
                <a:ea typeface="+mn-ea"/>
                <a:cs typeface="+mn-cs"/>
              </a:rPr>
              <a:t> les </a:t>
            </a:r>
            <a:r>
              <a:rPr lang="fr-FR" sz="1200" kern="1200" dirty="0" err="1" smtClean="0">
                <a:solidFill>
                  <a:schemeClr val="tx1"/>
                </a:solidFill>
                <a:effectLst/>
                <a:latin typeface="+mn-lt"/>
                <a:ea typeface="+mn-ea"/>
                <a:cs typeface="+mn-cs"/>
              </a:rPr>
              <a:t>différentes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hypothèses</a:t>
            </a:r>
            <a:r>
              <a:rPr lang="fr-FR" sz="1200" kern="1200" dirty="0" smtClean="0">
                <a:solidFill>
                  <a:schemeClr val="tx1"/>
                </a:solidFill>
                <a:effectLst/>
                <a:latin typeface="+mn-lt"/>
                <a:ea typeface="+mn-ea"/>
                <a:cs typeface="+mn-cs"/>
              </a:rPr>
              <a:t> qui ont </a:t>
            </a:r>
            <a:r>
              <a:rPr lang="fr-FR" sz="1200" kern="1200" dirty="0" err="1" smtClean="0">
                <a:solidFill>
                  <a:schemeClr val="tx1"/>
                </a:solidFill>
                <a:effectLst/>
                <a:latin typeface="+mn-lt"/>
                <a:ea typeface="+mn-ea"/>
                <a:cs typeface="+mn-cs"/>
              </a:rPr>
              <a:t>éte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formulées</a:t>
            </a:r>
            <a:r>
              <a:rPr lang="fr-FR" sz="1200" kern="1200" dirty="0" smtClean="0">
                <a:solidFill>
                  <a:schemeClr val="tx1"/>
                </a:solidFill>
                <a:effectLst/>
                <a:latin typeface="+mn-lt"/>
                <a:ea typeface="+mn-ea"/>
                <a:cs typeface="+mn-cs"/>
              </a:rPr>
              <a:t> pour expliquer l’origine d’une </a:t>
            </a:r>
            <a:r>
              <a:rPr lang="fr-FR" sz="1200" kern="1200" dirty="0" err="1" smtClean="0">
                <a:solidFill>
                  <a:schemeClr val="tx1"/>
                </a:solidFill>
                <a:effectLst/>
                <a:latin typeface="+mn-lt"/>
                <a:ea typeface="+mn-ea"/>
                <a:cs typeface="+mn-cs"/>
              </a:rPr>
              <a:t>énorme</a:t>
            </a:r>
            <a:r>
              <a:rPr lang="fr-FR" sz="1200" kern="1200" dirty="0" smtClean="0">
                <a:solidFill>
                  <a:schemeClr val="tx1"/>
                </a:solidFill>
                <a:effectLst/>
                <a:latin typeface="+mn-lt"/>
                <a:ea typeface="+mn-ea"/>
                <a:cs typeface="+mn-cs"/>
              </a:rPr>
              <a:t> dent </a:t>
            </a:r>
            <a:r>
              <a:rPr lang="fr-FR" sz="1200" kern="1200" dirty="0" err="1" smtClean="0">
                <a:solidFill>
                  <a:schemeClr val="tx1"/>
                </a:solidFill>
                <a:effectLst/>
                <a:latin typeface="+mn-lt"/>
                <a:ea typeface="+mn-ea"/>
                <a:cs typeface="+mn-cs"/>
              </a:rPr>
              <a:t>fossilisée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découverte</a:t>
            </a:r>
            <a:r>
              <a:rPr lang="fr-FR" sz="1200" kern="1200" smtClean="0">
                <a:solidFill>
                  <a:schemeClr val="tx1"/>
                </a:solidFill>
                <a:effectLst/>
                <a:latin typeface="+mn-lt"/>
                <a:ea typeface="+mn-ea"/>
                <a:cs typeface="+mn-cs"/>
              </a:rPr>
              <a:t> en 1820. </a:t>
            </a:r>
            <a:endParaRPr lang="fr-FR" smtClean="0"/>
          </a:p>
          <a:p>
            <a:endParaRPr lang="fr-FR" dirty="0"/>
          </a:p>
        </p:txBody>
      </p:sp>
      <p:sp>
        <p:nvSpPr>
          <p:cNvPr id="4" name="Espace réservé du numéro de diapositive 3"/>
          <p:cNvSpPr>
            <a:spLocks noGrp="1"/>
          </p:cNvSpPr>
          <p:nvPr>
            <p:ph type="sldNum" sz="quarter" idx="10"/>
          </p:nvPr>
        </p:nvSpPr>
        <p:spPr/>
        <p:txBody>
          <a:bodyPr/>
          <a:lstStyle/>
          <a:p>
            <a:fld id="{1553E23B-8367-494C-9DAC-3ACE802120DD}" type="slidenum">
              <a:rPr lang="fr-FR" smtClean="0"/>
              <a:t>29</a:t>
            </a:fld>
            <a:endParaRPr lang="fr-FR"/>
          </a:p>
        </p:txBody>
      </p:sp>
    </p:spTree>
    <p:extLst>
      <p:ext uri="{BB962C8B-B14F-4D97-AF65-F5344CB8AC3E}">
        <p14:creationId xmlns:p14="http://schemas.microsoft.com/office/powerpoint/2010/main" val="414342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Ce texte à </a:t>
            </a:r>
            <a:r>
              <a:rPr lang="fr-FR" sz="1200" kern="1200" dirty="0" err="1" smtClean="0">
                <a:solidFill>
                  <a:schemeClr val="tx1"/>
                </a:solidFill>
                <a:effectLst/>
                <a:latin typeface="+mn-lt"/>
                <a:ea typeface="+mn-ea"/>
                <a:cs typeface="+mn-cs"/>
              </a:rPr>
              <a:t>visée</a:t>
            </a:r>
            <a:r>
              <a:rPr lang="fr-FR" sz="1200" kern="1200" dirty="0" smtClean="0">
                <a:solidFill>
                  <a:schemeClr val="tx1"/>
                </a:solidFill>
                <a:effectLst/>
                <a:latin typeface="+mn-lt"/>
                <a:ea typeface="+mn-ea"/>
                <a:cs typeface="+mn-cs"/>
              </a:rPr>
              <a:t> informative retrace les </a:t>
            </a:r>
            <a:r>
              <a:rPr lang="fr-FR" sz="1200" kern="1200" dirty="0" err="1" smtClean="0">
                <a:solidFill>
                  <a:schemeClr val="tx1"/>
                </a:solidFill>
                <a:effectLst/>
                <a:latin typeface="+mn-lt"/>
                <a:ea typeface="+mn-ea"/>
                <a:cs typeface="+mn-cs"/>
              </a:rPr>
              <a:t>étapes</a:t>
            </a:r>
            <a:r>
              <a:rPr lang="fr-FR" sz="1200" kern="1200" dirty="0" smtClean="0">
                <a:solidFill>
                  <a:schemeClr val="tx1"/>
                </a:solidFill>
                <a:effectLst/>
                <a:latin typeface="+mn-lt"/>
                <a:ea typeface="+mn-ea"/>
                <a:cs typeface="+mn-cs"/>
              </a:rPr>
              <a:t> qui ont conduit un expert en fossiles nommé </a:t>
            </a:r>
            <a:r>
              <a:rPr lang="fr-FR" sz="1200" kern="1200" dirty="0" err="1" smtClean="0">
                <a:solidFill>
                  <a:schemeClr val="tx1"/>
                </a:solidFill>
                <a:effectLst/>
                <a:latin typeface="+mn-lt"/>
                <a:ea typeface="+mn-ea"/>
                <a:cs typeface="+mn-cs"/>
              </a:rPr>
              <a:t>Gidéon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Mantell</a:t>
            </a:r>
            <a:r>
              <a:rPr lang="fr-FR" sz="1200" kern="1200" dirty="0" smtClean="0">
                <a:solidFill>
                  <a:schemeClr val="tx1"/>
                </a:solidFill>
                <a:effectLst/>
                <a:latin typeface="+mn-lt"/>
                <a:ea typeface="+mn-ea"/>
                <a:cs typeface="+mn-cs"/>
              </a:rPr>
              <a:t> à </a:t>
            </a:r>
            <a:r>
              <a:rPr lang="fr-FR" sz="1200" kern="1200" dirty="0" err="1" smtClean="0">
                <a:solidFill>
                  <a:schemeClr val="tx1"/>
                </a:solidFill>
                <a:effectLst/>
                <a:latin typeface="+mn-lt"/>
                <a:ea typeface="+mn-ea"/>
                <a:cs typeface="+mn-cs"/>
              </a:rPr>
              <a:t>démontrer</a:t>
            </a:r>
            <a:r>
              <a:rPr lang="fr-FR" sz="1200" kern="1200" dirty="0" smtClean="0">
                <a:solidFill>
                  <a:schemeClr val="tx1"/>
                </a:solidFill>
                <a:effectLst/>
                <a:latin typeface="+mn-lt"/>
                <a:ea typeface="+mn-ea"/>
                <a:cs typeface="+mn-cs"/>
              </a:rPr>
              <a:t> l’</a:t>
            </a:r>
            <a:r>
              <a:rPr lang="fr-FR" sz="1200" kern="1200" dirty="0" err="1" smtClean="0">
                <a:solidFill>
                  <a:schemeClr val="tx1"/>
                </a:solidFill>
                <a:effectLst/>
                <a:latin typeface="+mn-lt"/>
                <a:ea typeface="+mn-ea"/>
                <a:cs typeface="+mn-cs"/>
              </a:rPr>
              <a:t>idée</a:t>
            </a:r>
            <a:r>
              <a:rPr lang="fr-FR" sz="1200" kern="1200" dirty="0" smtClean="0">
                <a:solidFill>
                  <a:schemeClr val="tx1"/>
                </a:solidFill>
                <a:effectLst/>
                <a:latin typeface="+mn-lt"/>
                <a:ea typeface="+mn-ea"/>
                <a:cs typeface="+mn-cs"/>
              </a:rPr>
              <a:t> selon laquelle des reptiles </a:t>
            </a:r>
            <a:r>
              <a:rPr lang="fr-FR" sz="1200" kern="1200" dirty="0" err="1" smtClean="0">
                <a:solidFill>
                  <a:schemeClr val="tx1"/>
                </a:solidFill>
                <a:effectLst/>
                <a:latin typeface="+mn-lt"/>
                <a:ea typeface="+mn-ea"/>
                <a:cs typeface="+mn-cs"/>
              </a:rPr>
              <a:t>géants</a:t>
            </a:r>
            <a:r>
              <a:rPr lang="fr-FR" sz="1200" kern="1200" dirty="0" smtClean="0">
                <a:solidFill>
                  <a:schemeClr val="tx1"/>
                </a:solidFill>
                <a:effectLst/>
                <a:latin typeface="+mn-lt"/>
                <a:ea typeface="+mn-ea"/>
                <a:cs typeface="+mn-cs"/>
              </a:rPr>
              <a:t> ont </a:t>
            </a:r>
            <a:r>
              <a:rPr lang="fr-FR" sz="1200" kern="1200" dirty="0" err="1" smtClean="0">
                <a:solidFill>
                  <a:schemeClr val="tx1"/>
                </a:solidFill>
                <a:effectLst/>
                <a:latin typeface="+mn-lt"/>
                <a:ea typeface="+mn-ea"/>
                <a:cs typeface="+mn-cs"/>
              </a:rPr>
              <a:t>vécu</a:t>
            </a:r>
            <a:r>
              <a:rPr lang="fr-FR" sz="1200" kern="1200" dirty="0" smtClean="0">
                <a:solidFill>
                  <a:schemeClr val="tx1"/>
                </a:solidFill>
                <a:effectLst/>
                <a:latin typeface="+mn-lt"/>
                <a:ea typeface="+mn-ea"/>
                <a:cs typeface="+mn-cs"/>
              </a:rPr>
              <a:t> sur terre puis se sont </a:t>
            </a:r>
            <a:r>
              <a:rPr lang="fr-FR" sz="1200" kern="1200" dirty="0" err="1" smtClean="0">
                <a:solidFill>
                  <a:schemeClr val="tx1"/>
                </a:solidFill>
                <a:effectLst/>
                <a:latin typeface="+mn-lt"/>
                <a:ea typeface="+mn-ea"/>
                <a:cs typeface="+mn-cs"/>
              </a:rPr>
              <a:t>éteints</a:t>
            </a:r>
            <a:r>
              <a:rPr lang="fr-FR" sz="1200" kern="1200" dirty="0" smtClean="0">
                <a:solidFill>
                  <a:schemeClr val="tx1"/>
                </a:solidFill>
                <a:effectLst/>
                <a:latin typeface="+mn-lt"/>
                <a:ea typeface="+mn-ea"/>
                <a:cs typeface="+mn-cs"/>
              </a:rPr>
              <a:t>. Le texte </a:t>
            </a:r>
            <a:r>
              <a:rPr lang="fr-FR" sz="1200" kern="1200" dirty="0" err="1" smtClean="0">
                <a:solidFill>
                  <a:schemeClr val="tx1"/>
                </a:solidFill>
                <a:effectLst/>
                <a:latin typeface="+mn-lt"/>
                <a:ea typeface="+mn-ea"/>
                <a:cs typeface="+mn-cs"/>
              </a:rPr>
              <a:t>présente</a:t>
            </a:r>
            <a:r>
              <a:rPr lang="fr-FR" sz="1200" kern="1200" dirty="0" smtClean="0">
                <a:solidFill>
                  <a:schemeClr val="tx1"/>
                </a:solidFill>
                <a:effectLst/>
                <a:latin typeface="+mn-lt"/>
                <a:ea typeface="+mn-ea"/>
                <a:cs typeface="+mn-cs"/>
              </a:rPr>
              <a:t> les </a:t>
            </a:r>
            <a:r>
              <a:rPr lang="fr-FR" sz="1200" kern="1200" dirty="0" err="1" smtClean="0">
                <a:solidFill>
                  <a:schemeClr val="tx1"/>
                </a:solidFill>
                <a:effectLst/>
                <a:latin typeface="+mn-lt"/>
                <a:ea typeface="+mn-ea"/>
                <a:cs typeface="+mn-cs"/>
              </a:rPr>
              <a:t>différentes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hypothèses</a:t>
            </a:r>
            <a:r>
              <a:rPr lang="fr-FR" sz="1200" kern="1200" dirty="0" smtClean="0">
                <a:solidFill>
                  <a:schemeClr val="tx1"/>
                </a:solidFill>
                <a:effectLst/>
                <a:latin typeface="+mn-lt"/>
                <a:ea typeface="+mn-ea"/>
                <a:cs typeface="+mn-cs"/>
              </a:rPr>
              <a:t> qui ont </a:t>
            </a:r>
            <a:r>
              <a:rPr lang="fr-FR" sz="1200" kern="1200" dirty="0" err="1" smtClean="0">
                <a:solidFill>
                  <a:schemeClr val="tx1"/>
                </a:solidFill>
                <a:effectLst/>
                <a:latin typeface="+mn-lt"/>
                <a:ea typeface="+mn-ea"/>
                <a:cs typeface="+mn-cs"/>
              </a:rPr>
              <a:t>éte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formulées</a:t>
            </a:r>
            <a:r>
              <a:rPr lang="fr-FR" sz="1200" kern="1200" dirty="0" smtClean="0">
                <a:solidFill>
                  <a:schemeClr val="tx1"/>
                </a:solidFill>
                <a:effectLst/>
                <a:latin typeface="+mn-lt"/>
                <a:ea typeface="+mn-ea"/>
                <a:cs typeface="+mn-cs"/>
              </a:rPr>
              <a:t> pour expliquer l’origine d’une </a:t>
            </a:r>
            <a:r>
              <a:rPr lang="fr-FR" sz="1200" kern="1200" dirty="0" err="1" smtClean="0">
                <a:solidFill>
                  <a:schemeClr val="tx1"/>
                </a:solidFill>
                <a:effectLst/>
                <a:latin typeface="+mn-lt"/>
                <a:ea typeface="+mn-ea"/>
                <a:cs typeface="+mn-cs"/>
              </a:rPr>
              <a:t>énorme</a:t>
            </a:r>
            <a:r>
              <a:rPr lang="fr-FR" sz="1200" kern="1200" dirty="0" smtClean="0">
                <a:solidFill>
                  <a:schemeClr val="tx1"/>
                </a:solidFill>
                <a:effectLst/>
                <a:latin typeface="+mn-lt"/>
                <a:ea typeface="+mn-ea"/>
                <a:cs typeface="+mn-cs"/>
              </a:rPr>
              <a:t> dent </a:t>
            </a:r>
            <a:r>
              <a:rPr lang="fr-FR" sz="1200" kern="1200" dirty="0" err="1" smtClean="0">
                <a:solidFill>
                  <a:schemeClr val="tx1"/>
                </a:solidFill>
                <a:effectLst/>
                <a:latin typeface="+mn-lt"/>
                <a:ea typeface="+mn-ea"/>
                <a:cs typeface="+mn-cs"/>
              </a:rPr>
              <a:t>fossilisée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découverte</a:t>
            </a:r>
            <a:r>
              <a:rPr lang="fr-FR" sz="1200" kern="1200" dirty="0" smtClean="0">
                <a:solidFill>
                  <a:schemeClr val="tx1"/>
                </a:solidFill>
                <a:effectLst/>
                <a:latin typeface="+mn-lt"/>
                <a:ea typeface="+mn-ea"/>
                <a:cs typeface="+mn-cs"/>
              </a:rPr>
              <a:t> en 1820. </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1553E23B-8367-494C-9DAC-3ACE802120DD}" type="slidenum">
              <a:rPr lang="fr-FR" smtClean="0"/>
              <a:t>30</a:t>
            </a:fld>
            <a:endParaRPr lang="fr-FR"/>
          </a:p>
        </p:txBody>
      </p:sp>
    </p:spTree>
    <p:extLst>
      <p:ext uri="{BB962C8B-B14F-4D97-AF65-F5344CB8AC3E}">
        <p14:creationId xmlns:p14="http://schemas.microsoft.com/office/powerpoint/2010/main" val="414342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6" name="Group 10"/>
          <p:cNvGrpSpPr/>
          <p:nvPr/>
        </p:nvGrpSpPr>
        <p:grpSpPr>
          <a:xfrm>
            <a:off x="-1" y="3379694"/>
            <a:ext cx="7543801" cy="2604247"/>
            <a:chOff x="-1" y="3379694"/>
            <a:chExt cx="7543801" cy="2604247"/>
          </a:xfrm>
        </p:grpSpPr>
        <p:grpSp>
          <p:nvGrpSpPr>
            <p:cNvPr id="9" name="Group 11"/>
            <p:cNvGrpSpPr/>
            <p:nvPr/>
          </p:nvGrpSpPr>
          <p:grpSpPr>
            <a:xfrm>
              <a:off x="-1" y="3379694"/>
              <a:ext cx="7543801" cy="2604247"/>
              <a:chOff x="-1" y="3379694"/>
              <a:chExt cx="7543801" cy="2604247"/>
            </a:xfrm>
          </p:grpSpPr>
          <p:sp>
            <p:nvSpPr>
              <p:cNvPr id="15" name="Snip Single Corner Rectangle 14"/>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Teardrop 12"/>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fr-FR" smtClean="0"/>
              <a:t>Cliquez et modifiez le titre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B1115196-1C6F-4784-83AC-30756D8F10B3}" type="datetimeFigureOut">
              <a:rPr lang="en-US" smtClean="0"/>
              <a:t>15/01/18</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10"/>
          <p:cNvGrpSpPr/>
          <p:nvPr/>
        </p:nvGrpSpPr>
        <p:grpSpPr>
          <a:xfrm>
            <a:off x="228600" y="228600"/>
            <a:ext cx="4251960" cy="6387352"/>
            <a:chOff x="228600" y="228600"/>
            <a:chExt cx="4251960" cy="6387352"/>
          </a:xfrm>
        </p:grpSpPr>
        <p:sp>
          <p:nvSpPr>
            <p:cNvPr id="12" name="Snip Diagonal Corner Rectangle 11"/>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Teardrop 12"/>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2176272"/>
            <a:ext cx="3657600" cy="1161288"/>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fr-FR" smtClean="0"/>
              <a:t>Cliquez et modifiez le titre</a:t>
            </a:r>
            <a:endParaRPr/>
          </a:p>
        </p:txBody>
      </p:sp>
      <p:sp>
        <p:nvSpPr>
          <p:cNvPr id="3" name="Picture Placeholder 2"/>
          <p:cNvSpPr>
            <a:spLocks noGrp="1"/>
          </p:cNvSpPr>
          <p:nvPr>
            <p:ph type="pic" idx="1"/>
          </p:nvPr>
        </p:nvSpPr>
        <p:spPr>
          <a:xfrm flipH="1">
            <a:off x="4654475" y="228600"/>
            <a:ext cx="4251960" cy="6391656"/>
          </a:xfrm>
          <a:prstGeom prst="snip2DiagRect">
            <a:avLst>
              <a:gd name="adj1" fmla="val 0"/>
              <a:gd name="adj2" fmla="val 4017"/>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530352" y="3342401"/>
            <a:ext cx="3657600" cy="2595282"/>
          </a:xfrm>
        </p:spPr>
        <p:txBody>
          <a:bodyPr>
            <a:normAutofit/>
          </a:bodyPr>
          <a:lstStyle>
            <a:lvl1pPr marL="0" indent="0">
              <a:lnSpc>
                <a:spcPct val="110000"/>
              </a:lnSpc>
              <a:spcBef>
                <a:spcPts val="60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a:xfrm>
            <a:off x="758952" y="6300216"/>
            <a:ext cx="1298448" cy="365125"/>
          </a:xfrm>
        </p:spPr>
        <p:txBody>
          <a:bodyPr/>
          <a:lstStyle/>
          <a:p>
            <a:fld id="{B1115196-1C6F-4784-83AC-30756D8F10B3}" type="datetimeFigureOut">
              <a:rPr lang="en-US" smtClean="0"/>
              <a:t>15/01/18</a:t>
            </a:fld>
            <a:endParaRPr lang="en-US"/>
          </a:p>
        </p:txBody>
      </p:sp>
      <p:sp>
        <p:nvSpPr>
          <p:cNvPr id="6" name="Footer Placeholder 5"/>
          <p:cNvSpPr>
            <a:spLocks noGrp="1"/>
          </p:cNvSpPr>
          <p:nvPr>
            <p:ph type="ftr" sz="quarter" idx="11"/>
          </p:nvPr>
        </p:nvSpPr>
        <p:spPr>
          <a:xfrm>
            <a:off x="2057400" y="6300216"/>
            <a:ext cx="2340864" cy="365125"/>
          </a:xfrm>
        </p:spPr>
        <p:txBody>
          <a:bodyPr/>
          <a:lstStyle/>
          <a:p>
            <a:endParaRPr lang="en-US"/>
          </a:p>
        </p:txBody>
      </p:sp>
      <p:sp>
        <p:nvSpPr>
          <p:cNvPr id="7" name="Slide Number Placeholder 6"/>
          <p:cNvSpPr>
            <a:spLocks noGrp="1"/>
          </p:cNvSpPr>
          <p:nvPr>
            <p:ph type="sldNum" sz="quarter" idx="12"/>
          </p:nvPr>
        </p:nvSpPr>
        <p:spPr>
          <a:xfrm>
            <a:off x="301752" y="6300216"/>
            <a:ext cx="448056" cy="365125"/>
          </a:xfrm>
        </p:spPr>
        <p:txBody>
          <a:bodyPr/>
          <a:lstStyle>
            <a:lvl1pPr algn="l">
              <a:defRPr/>
            </a:lvl1pPr>
          </a:lstStyle>
          <a:p>
            <a:fld id="{19371D3E-5A18-49EB-AD2A-429AF16575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mage au-dessus de légende">
    <p:spTree>
      <p:nvGrpSpPr>
        <p:cNvPr id="1" name=""/>
        <p:cNvGrpSpPr/>
        <p:nvPr/>
      </p:nvGrpSpPr>
      <p:grpSpPr>
        <a:xfrm>
          <a:off x="0" y="0"/>
          <a:ext cx="0" cy="0"/>
          <a:chOff x="0" y="0"/>
          <a:chExt cx="0" cy="0"/>
        </a:xfrm>
      </p:grpSpPr>
      <p:sp>
        <p:nvSpPr>
          <p:cNvPr id="9" name="Snip Diagonal Corner Rectangle 8"/>
          <p:cNvSpPr/>
          <p:nvPr/>
        </p:nvSpPr>
        <p:spPr>
          <a:xfrm flipV="1">
            <a:off x="228600" y="4648200"/>
            <a:ext cx="8686800" cy="1963271"/>
          </a:xfrm>
          <a:prstGeom prst="snip2DiagRect">
            <a:avLst>
              <a:gd name="adj1" fmla="val 0"/>
              <a:gd name="adj2" fmla="val 937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4648200"/>
            <a:ext cx="8153400" cy="609600"/>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fr-FR" smtClean="0"/>
              <a:t>Cliquez et modifiez le titre</a:t>
            </a:r>
            <a:endParaRPr/>
          </a:p>
        </p:txBody>
      </p:sp>
      <p:sp>
        <p:nvSpPr>
          <p:cNvPr id="3" name="Date Placeholder 2"/>
          <p:cNvSpPr>
            <a:spLocks noGrp="1"/>
          </p:cNvSpPr>
          <p:nvPr>
            <p:ph type="dt" sz="half" idx="10"/>
          </p:nvPr>
        </p:nvSpPr>
        <p:spPr/>
        <p:txBody>
          <a:bodyPr/>
          <a:lstStyle/>
          <a:p>
            <a:fld id="{B1115196-1C6F-4784-83AC-30756D8F10B3}" type="datetimeFigureOut">
              <a:rPr lang="en-US" smtClean="0"/>
              <a:t>15/01/18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
        <p:nvSpPr>
          <p:cNvPr id="7" name="Text Placeholder 3"/>
          <p:cNvSpPr>
            <a:spLocks noGrp="1"/>
          </p:cNvSpPr>
          <p:nvPr>
            <p:ph type="body" sz="half" idx="2"/>
          </p:nvPr>
        </p:nvSpPr>
        <p:spPr>
          <a:xfrm>
            <a:off x="457200" y="5257799"/>
            <a:ext cx="8156448" cy="820272"/>
          </a:xfrm>
        </p:spPr>
        <p:txBody>
          <a:bodyPr>
            <a:normAutofit/>
          </a:bodyPr>
          <a:lstStyle>
            <a:lvl1pPr marL="0" indent="0">
              <a:lnSpc>
                <a:spcPct val="110000"/>
              </a:lnSpc>
              <a:spcBef>
                <a:spcPct val="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8" name="Picture Placeholder 2"/>
          <p:cNvSpPr>
            <a:spLocks noGrp="1"/>
          </p:cNvSpPr>
          <p:nvPr>
            <p:ph type="pic" idx="1"/>
          </p:nvPr>
        </p:nvSpPr>
        <p:spPr>
          <a:xfrm flipH="1">
            <a:off x="228600" y="228600"/>
            <a:ext cx="8677835" cy="4267200"/>
          </a:xfrm>
          <a:prstGeom prst="snip2DiagRect">
            <a:avLst>
              <a:gd name="adj1" fmla="val 0"/>
              <a:gd name="adj2" fmla="val 4332"/>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Fermetur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1115196-1C6F-4784-83AC-30756D8F10B3}" type="datetimeFigureOut">
              <a:rPr lang="en-US" smtClean="0"/>
              <a:t>15/01/18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15/01/18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8" name="Snip Diagonal Corner Rectangle 7"/>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467600" y="838201"/>
            <a:ext cx="1219200" cy="5105400"/>
          </a:xfrm>
        </p:spPr>
        <p:txBody>
          <a:bodyPr vert="eaVert"/>
          <a:lstStyle/>
          <a:p>
            <a:r>
              <a:rPr lang="fr-FR" smtClean="0"/>
              <a:t>Cliquez et modifiez le titre</a:t>
            </a:r>
            <a:endParaRPr/>
          </a:p>
        </p:txBody>
      </p:sp>
      <p:sp>
        <p:nvSpPr>
          <p:cNvPr id="3" name="Vertical Text Placeholder 2"/>
          <p:cNvSpPr>
            <a:spLocks noGrp="1"/>
          </p:cNvSpPr>
          <p:nvPr>
            <p:ph type="body" orient="vert" idx="1"/>
          </p:nvPr>
        </p:nvSpPr>
        <p:spPr>
          <a:xfrm>
            <a:off x="779462" y="838201"/>
            <a:ext cx="6307138" cy="5105400"/>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15/01/18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15/01/18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grpSp>
        <p:nvGrpSpPr>
          <p:cNvPr id="6" name="Group 14"/>
          <p:cNvGrpSpPr/>
          <p:nvPr/>
        </p:nvGrpSpPr>
        <p:grpSpPr>
          <a:xfrm>
            <a:off x="-1" y="3379694"/>
            <a:ext cx="7543801" cy="2604247"/>
            <a:chOff x="-1" y="3379694"/>
            <a:chExt cx="7543801" cy="2604247"/>
          </a:xfrm>
        </p:grpSpPr>
        <p:grpSp>
          <p:nvGrpSpPr>
            <p:cNvPr id="9" name="Group 11"/>
            <p:cNvGrpSpPr/>
            <p:nvPr/>
          </p:nvGrpSpPr>
          <p:grpSpPr>
            <a:xfrm>
              <a:off x="-1" y="3379694"/>
              <a:ext cx="7543801" cy="2604247"/>
              <a:chOff x="-1" y="3379694"/>
              <a:chExt cx="7543801" cy="2604247"/>
            </a:xfrm>
          </p:grpSpPr>
          <p:sp>
            <p:nvSpPr>
              <p:cNvPr id="17" name="Snip Single Corner Rectangle 16"/>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6" name="Teardrop 15"/>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fr-FR" smtClean="0"/>
              <a:t>Cliquez et modifiez le titre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B1115196-1C6F-4784-83AC-30756D8F10B3}" type="datetimeFigureOut">
              <a:rPr lang="en-US" smtClean="0"/>
              <a:t>15/01/18</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
        <p:nvSpPr>
          <p:cNvPr id="12" name="Picture Placeholder 11"/>
          <p:cNvSpPr>
            <a:spLocks noGrp="1"/>
          </p:cNvSpPr>
          <p:nvPr>
            <p:ph type="pic" sz="quarter" idx="12"/>
          </p:nvPr>
        </p:nvSpPr>
        <p:spPr>
          <a:xfrm>
            <a:off x="0" y="676835"/>
            <a:ext cx="7543800" cy="2587752"/>
          </a:xfrm>
          <a:effectLst>
            <a:outerShdw blurRad="50800" dist="63500" dir="2700000" algn="tl" rotWithShape="0">
              <a:prstClr val="black">
                <a:alpha val="50000"/>
              </a:prstClr>
            </a:outerShdw>
          </a:effectLst>
        </p:spPr>
        <p:txBody>
          <a:bodyPr>
            <a:normAutofit/>
          </a:bodyPr>
          <a:lstStyle>
            <a:lvl1pPr marL="0" indent="0">
              <a:buNone/>
              <a:defRPr sz="1800"/>
            </a:lvl1pPr>
          </a:lstStyle>
          <a:p>
            <a:r>
              <a:rPr lang="fr-FR" smtClean="0"/>
              <a:t>Faire glisser l'image vers l'espace réservé ou cliquer sur l'icône pour l'ajouter</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grpSp>
        <p:nvGrpSpPr>
          <p:cNvPr id="6" name="Group 6"/>
          <p:cNvGrpSpPr/>
          <p:nvPr/>
        </p:nvGrpSpPr>
        <p:grpSpPr>
          <a:xfrm flipH="1">
            <a:off x="1600199" y="2126877"/>
            <a:ext cx="75438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0" name="Snip Single Corner Rectangle 9"/>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 name="Teardrop 8"/>
            <p:cNvSpPr/>
            <p:nvPr/>
          </p:nvSpPr>
          <p:spPr>
            <a:xfrm flipH="1">
              <a:off x="22859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1736105" y="2653553"/>
            <a:ext cx="5870448" cy="14721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tx1">
                    <a:lumMod val="90000"/>
                    <a:lumOff val="10000"/>
                  </a:schemeClr>
                </a:solidFill>
                <a:latin typeface="+mj-lt"/>
                <a:ea typeface="+mj-ea"/>
                <a:cs typeface="+mj-cs"/>
              </a:defRPr>
            </a:lvl1pPr>
          </a:lstStyle>
          <a:p>
            <a:r>
              <a:rPr lang="fr-FR" smtClean="0"/>
              <a:t>Cliquez et modifiez le titre</a:t>
            </a:r>
            <a:endParaRPr/>
          </a:p>
        </p:txBody>
      </p:sp>
      <p:sp>
        <p:nvSpPr>
          <p:cNvPr id="3" name="Text Placeholder 2"/>
          <p:cNvSpPr>
            <a:spLocks noGrp="1"/>
          </p:cNvSpPr>
          <p:nvPr>
            <p:ph type="body" idx="1"/>
          </p:nvPr>
        </p:nvSpPr>
        <p:spPr>
          <a:xfrm>
            <a:off x="1736105" y="4134881"/>
            <a:ext cx="5870448" cy="576072"/>
          </a:xfrm>
        </p:spPr>
        <p:txBody>
          <a:bodyPr vert="horz" lIns="91440" tIns="45720" rIns="91440" bIns="45720" rtlCol="0">
            <a:normAutofit/>
          </a:bodyPr>
          <a:lstStyle>
            <a:lvl1pPr marL="0" indent="0" algn="l" defTabSz="914400" rtl="0" eaLnBrk="1" latinLnBrk="0" hangingPunct="1">
              <a:spcBef>
                <a:spcPts val="0"/>
              </a:spcBef>
              <a:buClr>
                <a:schemeClr val="accent1"/>
              </a:buClr>
              <a:buSzPct val="90000"/>
              <a:buFont typeface="Wingdings 2" pitchFamily="18" charset="2"/>
              <a:buNone/>
              <a:defRPr sz="1400" kern="1200">
                <a:solidFill>
                  <a:schemeClr val="tx1">
                    <a:lumMod val="90000"/>
                    <a:lumOff val="10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5" name="Footer Placeholder 4"/>
          <p:cNvSpPr>
            <a:spLocks noGrp="1"/>
          </p:cNvSpPr>
          <p:nvPr>
            <p:ph type="ftr" sz="quarter" idx="11"/>
          </p:nvPr>
        </p:nvSpPr>
        <p:spPr>
          <a:xfrm rot="16200000">
            <a:off x="8033590" y="3475037"/>
            <a:ext cx="1828801" cy="365125"/>
          </a:xfrm>
        </p:spPr>
        <p:txBody>
          <a:bodyPr vert="horz" lIns="91440" tIns="0" rIns="91440" bIns="0" rtlCol="0" anchor="t" anchorCtr="0"/>
          <a:lstStyle>
            <a:lvl1pPr marL="0" algn="l" defTabSz="914400" rtl="0" eaLnBrk="1" latinLnBrk="0" hangingPunct="1">
              <a:defRPr sz="1100" b="1" kern="1200">
                <a:solidFill>
                  <a:schemeClr val="bg1">
                    <a:lumMod val="75000"/>
                  </a:schemeClr>
                </a:solidFill>
                <a:latin typeface="+mn-lt"/>
                <a:ea typeface="+mn-ea"/>
                <a:cs typeface="+mn-cs"/>
              </a:defRPr>
            </a:lvl1pPr>
          </a:lstStyle>
          <a:p>
            <a:endParaRPr lang="en-US"/>
          </a:p>
        </p:txBody>
      </p:sp>
      <p:sp>
        <p:nvSpPr>
          <p:cNvPr id="4" name="Date Placeholder 3"/>
          <p:cNvSpPr>
            <a:spLocks noGrp="1"/>
          </p:cNvSpPr>
          <p:nvPr>
            <p:ph type="dt" sz="half" idx="10"/>
          </p:nvPr>
        </p:nvSpPr>
        <p:spPr>
          <a:xfrm rot="16200000">
            <a:off x="7658009" y="3475037"/>
            <a:ext cx="1828800" cy="365125"/>
          </a:xfrm>
        </p:spPr>
        <p:txBody>
          <a:bodyPr vert="horz" lIns="91440" tIns="0" rIns="91440" bIns="0" rtlCol="0" anchor="b" anchorCtr="0"/>
          <a:lstStyle>
            <a:lvl1pPr marL="0" algn="l" defTabSz="914400" rtl="0" eaLnBrk="1" latinLnBrk="0" hangingPunct="1">
              <a:defRPr sz="1400" b="1" kern="1200">
                <a:solidFill>
                  <a:schemeClr val="bg1">
                    <a:lumMod val="50000"/>
                  </a:schemeClr>
                </a:solidFill>
                <a:latin typeface="+mn-lt"/>
                <a:ea typeface="+mn-ea"/>
                <a:cs typeface="+mn-cs"/>
              </a:defRPr>
            </a:lvl1pPr>
          </a:lstStyle>
          <a:p>
            <a:fld id="{B1115196-1C6F-4784-83AC-30756D8F10B3}" type="datetimeFigureOut">
              <a:rPr lang="en-US" smtClean="0"/>
              <a:t>15/01/18</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11" name="Snip Diagonal Corner Rectangle 10"/>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Snip Diagonal Corner Rectangle 11"/>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p>
            <a:r>
              <a:rPr lang="fr-FR" smtClean="0"/>
              <a:t>Cliquez et modifiez le titre</a:t>
            </a:r>
            <a:endParaRPr/>
          </a:p>
        </p:txBody>
      </p:sp>
      <p:sp>
        <p:nvSpPr>
          <p:cNvPr id="3" name="Content Placeholder 2"/>
          <p:cNvSpPr>
            <a:spLocks noGrp="1"/>
          </p:cNvSpPr>
          <p:nvPr>
            <p:ph sz="half" idx="1"/>
          </p:nvPr>
        </p:nvSpPr>
        <p:spPr>
          <a:xfrm>
            <a:off x="779461" y="1981201"/>
            <a:ext cx="3657600" cy="3975100"/>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Content Placeholder 3"/>
          <p:cNvSpPr>
            <a:spLocks noGrp="1"/>
          </p:cNvSpPr>
          <p:nvPr>
            <p:ph sz="half" idx="2"/>
          </p:nvPr>
        </p:nvSpPr>
        <p:spPr>
          <a:xfrm>
            <a:off x="4705351" y="1981201"/>
            <a:ext cx="3657600" cy="3975100"/>
          </a:xfrm>
        </p:spPr>
        <p:txBody>
          <a:bodyPr>
            <a:normAutofit/>
          </a:bodyPr>
          <a:lstStyle>
            <a:lvl1pPr>
              <a:defRPr sz="2200"/>
            </a:lvl1pPr>
            <a:lvl2pPr>
              <a:defRPr sz="2000"/>
            </a:lvl2pPr>
            <a:lvl3pPr>
              <a:defRPr sz="1800"/>
            </a:lvl3pPr>
            <a:lvl4pPr>
              <a:defRPr sz="1800"/>
            </a:lvl4pPr>
            <a:lvl5pPr>
              <a:defRPr sz="1800"/>
            </a:lvl5pPr>
            <a:lvl6pPr marL="1946275" indent="-344488">
              <a:defRPr sz="1800"/>
            </a:lvl6pPr>
            <a:lvl7pPr marL="1946275" indent="-344488">
              <a:defRPr sz="1800"/>
            </a:lvl7pPr>
            <a:lvl8pPr marL="1946275" indent="-344488">
              <a:defRPr sz="1800"/>
            </a:lvl8pPr>
            <a:lvl9pPr marL="1946275" indent="-344488">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B1115196-1C6F-4784-83AC-30756D8F10B3}" type="datetimeFigureOut">
              <a:rPr lang="en-US" smtClean="0"/>
              <a:t>15/01/18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2" name="Snip Diagonal Corner Rectangle 11"/>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Snip Diagonal Corner Rectangle 12"/>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779463"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779463"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705351"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705351"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B1115196-1C6F-4784-83AC-30756D8F10B3}" type="datetimeFigureOut">
              <a:rPr lang="en-US" smtClean="0"/>
              <a:t>15/01/18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B1115196-1C6F-4784-83AC-30756D8F10B3}" type="datetimeFigureOut">
              <a:rPr lang="en-US" smtClean="0"/>
              <a:t>15/01/18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6" name="Snip Diagonal Corner Rectangle 5"/>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115196-1C6F-4784-83AC-30756D8F10B3}" type="datetimeFigureOut">
              <a:rPr lang="en-US" smtClean="0"/>
              <a:t>15/01/18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11" name="Group 11"/>
          <p:cNvGrpSpPr/>
          <p:nvPr/>
        </p:nvGrpSpPr>
        <p:grpSpPr>
          <a:xfrm>
            <a:off x="228600" y="228600"/>
            <a:ext cx="4251960" cy="6387352"/>
            <a:chOff x="228600" y="228600"/>
            <a:chExt cx="4251960" cy="6387352"/>
          </a:xfrm>
        </p:grpSpPr>
        <p:sp>
          <p:nvSpPr>
            <p:cNvPr id="13" name="Snip Diagonal Corner Rectangle 12"/>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ardrop 13"/>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5" name="Snip Diagonal Corner Rectangle 14"/>
          <p:cNvSpPr/>
          <p:nvPr/>
        </p:nvSpPr>
        <p:spPr>
          <a:xfrm flipV="1">
            <a:off x="46482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25780" y="2177303"/>
            <a:ext cx="3657600" cy="1162050"/>
          </a:xfrm>
        </p:spPr>
        <p:txBody>
          <a:bodyPr anchor="b">
            <a:normAutofit/>
          </a:bodyPr>
          <a:lstStyle>
            <a:lvl1pPr algn="l">
              <a:defRPr sz="3000" b="0">
                <a:solidFill>
                  <a:schemeClr val="accent1"/>
                </a:solidFill>
              </a:defRPr>
            </a:lvl1pPr>
          </a:lstStyle>
          <a:p>
            <a:r>
              <a:rPr lang="fr-FR" smtClean="0"/>
              <a:t>Cliquez et modifiez le titre</a:t>
            </a:r>
            <a:endParaRPr/>
          </a:p>
        </p:txBody>
      </p:sp>
      <p:sp>
        <p:nvSpPr>
          <p:cNvPr id="3" name="Content Placeholder 2"/>
          <p:cNvSpPr>
            <a:spLocks noGrp="1"/>
          </p:cNvSpPr>
          <p:nvPr>
            <p:ph idx="1"/>
          </p:nvPr>
        </p:nvSpPr>
        <p:spPr>
          <a:xfrm>
            <a:off x="4945380" y="609600"/>
            <a:ext cx="3657600" cy="53340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25780" y="3352799"/>
            <a:ext cx="3657600" cy="2590801"/>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a:xfrm>
            <a:off x="762000" y="6297706"/>
            <a:ext cx="1295400" cy="365125"/>
          </a:xfrm>
        </p:spPr>
        <p:txBody>
          <a:bodyPr/>
          <a:lstStyle/>
          <a:p>
            <a:fld id="{B1115196-1C6F-4784-83AC-30756D8F10B3}" type="datetimeFigureOut">
              <a:rPr lang="en-US" smtClean="0"/>
              <a:t>15/01/18</a:t>
            </a:fld>
            <a:endParaRPr lang="en-US"/>
          </a:p>
        </p:txBody>
      </p:sp>
      <p:sp>
        <p:nvSpPr>
          <p:cNvPr id="6" name="Footer Placeholder 5"/>
          <p:cNvSpPr>
            <a:spLocks noGrp="1"/>
          </p:cNvSpPr>
          <p:nvPr>
            <p:ph type="ftr" sz="quarter" idx="11"/>
          </p:nvPr>
        </p:nvSpPr>
        <p:spPr>
          <a:xfrm>
            <a:off x="2057400" y="6297706"/>
            <a:ext cx="2339788" cy="365125"/>
          </a:xfrm>
        </p:spPr>
        <p:txBody>
          <a:bodyPr/>
          <a:lstStyle/>
          <a:p>
            <a:endParaRPr lang="en-US"/>
          </a:p>
        </p:txBody>
      </p:sp>
      <p:sp>
        <p:nvSpPr>
          <p:cNvPr id="7" name="Slide Number Placeholder 6"/>
          <p:cNvSpPr>
            <a:spLocks noGrp="1"/>
          </p:cNvSpPr>
          <p:nvPr>
            <p:ph type="sldNum" sz="quarter" idx="12"/>
          </p:nvPr>
        </p:nvSpPr>
        <p:spPr>
          <a:xfrm>
            <a:off x="304800" y="6297706"/>
            <a:ext cx="443753" cy="365125"/>
          </a:xfrm>
        </p:spPr>
        <p:txBody>
          <a:bodyPr/>
          <a:lstStyle>
            <a:lvl1pPr algn="l">
              <a:defRPr/>
            </a:lvl1pPr>
          </a:lstStyle>
          <a:p>
            <a:fld id="{19371D3E-5A18-49EB-AD2A-429AF165759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295833"/>
            <a:ext cx="7583488" cy="1143000"/>
          </a:xfrm>
          <a:prstGeom prst="rect">
            <a:avLst/>
          </a:prstGeom>
        </p:spPr>
        <p:txBody>
          <a:bodyPr vert="horz" lIns="91440" tIns="45720" rIns="91440" bIns="45720" rtlCol="0" anchor="b" anchorCtr="0">
            <a:normAutofit/>
          </a:bodyPr>
          <a:lstStyle/>
          <a:p>
            <a:r>
              <a:rPr lang="fr-FR" smtClean="0"/>
              <a:t>Cliquez et modifiez le titre</a:t>
            </a:r>
            <a:endParaRPr/>
          </a:p>
        </p:txBody>
      </p:sp>
      <p:sp>
        <p:nvSpPr>
          <p:cNvPr id="3" name="Text Placeholder 2"/>
          <p:cNvSpPr>
            <a:spLocks noGrp="1"/>
          </p:cNvSpPr>
          <p:nvPr>
            <p:ph type="body" idx="1"/>
          </p:nvPr>
        </p:nvSpPr>
        <p:spPr>
          <a:xfrm>
            <a:off x="779463" y="1949824"/>
            <a:ext cx="7583488" cy="4007224"/>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2"/>
          </p:nvPr>
        </p:nvSpPr>
        <p:spPr>
          <a:xfrm>
            <a:off x="228600" y="6243918"/>
            <a:ext cx="2133600"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fld id="{B1115196-1C6F-4784-83AC-30756D8F10B3}" type="datetimeFigureOut">
              <a:rPr lang="en-US" smtClean="0"/>
              <a:t>15/01/18</a:t>
            </a:fld>
            <a:endParaRPr lang="en-US"/>
          </a:p>
        </p:txBody>
      </p:sp>
      <p:sp>
        <p:nvSpPr>
          <p:cNvPr id="5" name="Footer Placeholder 4"/>
          <p:cNvSpPr>
            <a:spLocks noGrp="1"/>
          </p:cNvSpPr>
          <p:nvPr>
            <p:ph type="ftr" sz="quarter" idx="3"/>
          </p:nvPr>
        </p:nvSpPr>
        <p:spPr>
          <a:xfrm>
            <a:off x="5867400" y="6248400"/>
            <a:ext cx="2895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4305300" y="6248400"/>
            <a:ext cx="533400" cy="365125"/>
          </a:xfrm>
          <a:prstGeom prst="rect">
            <a:avLst/>
          </a:prstGeom>
        </p:spPr>
        <p:txBody>
          <a:bodyPr vert="horz" lIns="91440" tIns="45720" rIns="91440" bIns="45720" rtlCol="0" anchor="ctr"/>
          <a:lstStyle>
            <a:lvl1pPr algn="ctr">
              <a:defRPr sz="1100" b="1">
                <a:solidFill>
                  <a:schemeClr val="bg1">
                    <a:lumMod val="65000"/>
                  </a:schemeClr>
                </a:solidFill>
              </a:defRPr>
            </a:lvl1pPr>
          </a:lstStyle>
          <a:p>
            <a:fld id="{19371D3E-5A18-49EB-AD2A-429AF165759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7000" y="3501571"/>
            <a:ext cx="7366000" cy="2312468"/>
          </a:xfrm>
        </p:spPr>
        <p:txBody>
          <a:bodyPr>
            <a:normAutofit fontScale="90000"/>
          </a:bodyPr>
          <a:lstStyle/>
          <a:p>
            <a:pPr algn="l"/>
            <a:r>
              <a:rPr lang="fr-FR" sz="3200" b="1" dirty="0" smtClean="0">
                <a:solidFill>
                  <a:srgbClr val="2063AA"/>
                </a:solidFill>
              </a:rPr>
              <a:t>Inférer, interpréter et apprécier des textes : </a:t>
            </a:r>
            <a:br>
              <a:rPr lang="fr-FR" sz="3200" b="1" dirty="0" smtClean="0">
                <a:solidFill>
                  <a:srgbClr val="2063AA"/>
                </a:solidFill>
              </a:rPr>
            </a:br>
            <a:r>
              <a:rPr lang="fr-FR" sz="3200" b="1" dirty="0" smtClean="0">
                <a:solidFill>
                  <a:srgbClr val="2063AA"/>
                </a:solidFill>
              </a:rPr>
              <a:t>des compétences en lecture hors de portée de nos élèves ? </a:t>
            </a:r>
            <a:r>
              <a:rPr lang="fr-FR" b="1" dirty="0" smtClean="0">
                <a:solidFill>
                  <a:srgbClr val="2063AA"/>
                </a:solidFill>
              </a:rPr>
              <a:t/>
            </a:r>
            <a:br>
              <a:rPr lang="fr-FR" b="1" dirty="0" smtClean="0">
                <a:solidFill>
                  <a:srgbClr val="2063AA"/>
                </a:solidFill>
              </a:rPr>
            </a:br>
            <a:endParaRPr lang="fr-FR" b="1" dirty="0">
              <a:solidFill>
                <a:srgbClr val="2063AA"/>
              </a:solidFill>
            </a:endParaRPr>
          </a:p>
        </p:txBody>
      </p:sp>
      <p:sp>
        <p:nvSpPr>
          <p:cNvPr id="3" name="Sous-titre 2"/>
          <p:cNvSpPr>
            <a:spLocks noGrp="1"/>
          </p:cNvSpPr>
          <p:nvPr>
            <p:ph type="subTitle" idx="1"/>
          </p:nvPr>
        </p:nvSpPr>
        <p:spPr>
          <a:xfrm>
            <a:off x="772886" y="5212337"/>
            <a:ext cx="6302828" cy="573741"/>
          </a:xfrm>
        </p:spPr>
        <p:txBody>
          <a:bodyPr>
            <a:noAutofit/>
          </a:bodyPr>
          <a:lstStyle/>
          <a:p>
            <a:r>
              <a:rPr lang="fr-FR" dirty="0" smtClean="0"/>
              <a:t>D’après le document  de la Fédération Wallonie – Bruxelles </a:t>
            </a:r>
          </a:p>
          <a:p>
            <a:r>
              <a:rPr lang="fr-FR" dirty="0" smtClean="0"/>
              <a:t>Patricia SCHILLINGS, Geneviève HINDRYCKX, Laetitia UNGARO, Virginie DUPONT</a:t>
            </a:r>
          </a:p>
          <a:p>
            <a:r>
              <a:rPr lang="fr-FR" dirty="0" smtClean="0">
                <a:solidFill>
                  <a:srgbClr val="2063AA"/>
                </a:solidFill>
              </a:rPr>
              <a:t>Valérie </a:t>
            </a:r>
            <a:r>
              <a:rPr lang="fr-FR" dirty="0" err="1" smtClean="0">
                <a:solidFill>
                  <a:srgbClr val="2063AA"/>
                </a:solidFill>
              </a:rPr>
              <a:t>Bouquillon</a:t>
            </a:r>
            <a:r>
              <a:rPr lang="fr-FR" dirty="0" smtClean="0">
                <a:solidFill>
                  <a:srgbClr val="2063AA"/>
                </a:solidFill>
              </a:rPr>
              <a:t> CPD </a:t>
            </a:r>
            <a:r>
              <a:rPr lang="fr-FR" dirty="0">
                <a:solidFill>
                  <a:srgbClr val="2063AA"/>
                </a:solidFill>
              </a:rPr>
              <a:t>M</a:t>
            </a:r>
            <a:r>
              <a:rPr lang="fr-FR" dirty="0" smtClean="0">
                <a:solidFill>
                  <a:srgbClr val="2063AA"/>
                </a:solidFill>
              </a:rPr>
              <a:t>aternelle</a:t>
            </a:r>
            <a:endParaRPr lang="fr-FR" dirty="0">
              <a:solidFill>
                <a:srgbClr val="2063AA"/>
              </a:solidFill>
            </a:endParaRPr>
          </a:p>
        </p:txBody>
      </p:sp>
    </p:spTree>
    <p:extLst>
      <p:ext uri="{BB962C8B-B14F-4D97-AF65-F5344CB8AC3E}">
        <p14:creationId xmlns:p14="http://schemas.microsoft.com/office/powerpoint/2010/main" val="218244468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0096FF"/>
                </a:solidFill>
              </a:rPr>
              <a:t>APPRECIER</a:t>
            </a:r>
            <a:endParaRPr lang="fr-FR" dirty="0">
              <a:solidFill>
                <a:srgbClr val="0096FF"/>
              </a:solidFill>
            </a:endParaRPr>
          </a:p>
        </p:txBody>
      </p:sp>
      <p:sp>
        <p:nvSpPr>
          <p:cNvPr id="3" name="Espace réservé du contenu 2"/>
          <p:cNvSpPr>
            <a:spLocks noGrp="1"/>
          </p:cNvSpPr>
          <p:nvPr>
            <p:ph idx="1"/>
          </p:nvPr>
        </p:nvSpPr>
        <p:spPr/>
        <p:txBody>
          <a:bodyPr>
            <a:normAutofit/>
          </a:bodyPr>
          <a:lstStyle/>
          <a:p>
            <a:r>
              <a:rPr lang="fr-FR" sz="2400" dirty="0"/>
              <a:t>E</a:t>
            </a:r>
            <a:r>
              <a:rPr lang="fr-FR" sz="2400" b="1" dirty="0" smtClean="0"/>
              <a:t>xaminer</a:t>
            </a:r>
            <a:r>
              <a:rPr lang="fr-FR" sz="2400" b="1" dirty="0"/>
              <a:t> et </a:t>
            </a:r>
            <a:r>
              <a:rPr lang="fr-FR" sz="2400" b="1" dirty="0" err="1"/>
              <a:t>évaluer</a:t>
            </a:r>
            <a:r>
              <a:rPr lang="fr-FR" sz="2400" b="1" dirty="0"/>
              <a:t> le contenu, la langue et les </a:t>
            </a:r>
            <a:r>
              <a:rPr lang="fr-FR" sz="2400" b="1" dirty="0" err="1"/>
              <a:t>éléments</a:t>
            </a:r>
            <a:r>
              <a:rPr lang="fr-FR" sz="2400" b="1" dirty="0"/>
              <a:t> textuels </a:t>
            </a:r>
            <a:r>
              <a:rPr lang="fr-FR" sz="2400" dirty="0" smtClean="0"/>
              <a:t>:</a:t>
            </a:r>
          </a:p>
          <a:p>
            <a:pPr lvl="1"/>
            <a:r>
              <a:rPr lang="fr-FR" dirty="0" smtClean="0"/>
              <a:t> </a:t>
            </a:r>
            <a:r>
              <a:rPr lang="fr-FR" dirty="0" err="1"/>
              <a:t>évaluer</a:t>
            </a:r>
            <a:r>
              <a:rPr lang="fr-FR" dirty="0"/>
              <a:t> la </a:t>
            </a:r>
            <a:r>
              <a:rPr lang="fr-FR" dirty="0" err="1"/>
              <a:t>probabilite</a:t>
            </a:r>
            <a:r>
              <a:rPr lang="fr-FR" dirty="0"/>
              <a:t>́ que les </a:t>
            </a:r>
            <a:r>
              <a:rPr lang="fr-FR" dirty="0" err="1"/>
              <a:t>évènements</a:t>
            </a:r>
            <a:r>
              <a:rPr lang="fr-FR" dirty="0"/>
              <a:t> </a:t>
            </a:r>
            <a:r>
              <a:rPr lang="fr-FR" dirty="0" err="1"/>
              <a:t>décrits</a:t>
            </a:r>
            <a:r>
              <a:rPr lang="fr-FR" dirty="0"/>
              <a:t> se passent </a:t>
            </a:r>
            <a:r>
              <a:rPr lang="fr-FR" dirty="0" err="1"/>
              <a:t>réellement</a:t>
            </a:r>
            <a:r>
              <a:rPr lang="fr-FR" dirty="0"/>
              <a:t> ; </a:t>
            </a:r>
            <a:endParaRPr lang="fr-FR" dirty="0" smtClean="0"/>
          </a:p>
          <a:p>
            <a:pPr lvl="1"/>
            <a:r>
              <a:rPr lang="fr-FR" dirty="0" err="1" smtClean="0"/>
              <a:t>décrire</a:t>
            </a:r>
            <a:r>
              <a:rPr lang="fr-FR" dirty="0" smtClean="0"/>
              <a:t> </a:t>
            </a:r>
            <a:r>
              <a:rPr lang="fr-FR" dirty="0"/>
              <a:t>la </a:t>
            </a:r>
            <a:r>
              <a:rPr lang="fr-FR" dirty="0" err="1"/>
              <a:t>manière</a:t>
            </a:r>
            <a:r>
              <a:rPr lang="fr-FR" dirty="0"/>
              <a:t> dont l’auteur a </a:t>
            </a:r>
            <a:r>
              <a:rPr lang="fr-FR" dirty="0" err="1"/>
              <a:t>amene</a:t>
            </a:r>
            <a:r>
              <a:rPr lang="fr-FR" dirty="0"/>
              <a:t>́ la chute </a:t>
            </a:r>
            <a:r>
              <a:rPr lang="fr-FR" dirty="0" smtClean="0"/>
              <a:t>;</a:t>
            </a:r>
          </a:p>
          <a:p>
            <a:pPr lvl="1"/>
            <a:r>
              <a:rPr lang="fr-FR" dirty="0" smtClean="0"/>
              <a:t> </a:t>
            </a:r>
            <a:r>
              <a:rPr lang="fr-FR" dirty="0"/>
              <a:t>juger de l’</a:t>
            </a:r>
            <a:r>
              <a:rPr lang="fr-FR" dirty="0" err="1"/>
              <a:t>intégralite</a:t>
            </a:r>
            <a:r>
              <a:rPr lang="fr-FR" dirty="0"/>
              <a:t>́ ou de la </a:t>
            </a:r>
            <a:r>
              <a:rPr lang="fr-FR" dirty="0" err="1"/>
              <a:t>clarte</a:t>
            </a:r>
            <a:r>
              <a:rPr lang="fr-FR" dirty="0"/>
              <a:t>́ des informations fournies dans le texte ; </a:t>
            </a:r>
            <a:endParaRPr lang="fr-FR" dirty="0" smtClean="0"/>
          </a:p>
          <a:p>
            <a:pPr lvl="1"/>
            <a:r>
              <a:rPr lang="fr-FR" dirty="0" err="1" smtClean="0"/>
              <a:t>décrire</a:t>
            </a:r>
            <a:r>
              <a:rPr lang="fr-FR" dirty="0" smtClean="0"/>
              <a:t> </a:t>
            </a:r>
            <a:r>
              <a:rPr lang="fr-FR" dirty="0"/>
              <a:t>comment le choix des adjectifs modifie le sens. </a:t>
            </a:r>
          </a:p>
          <a:p>
            <a:pPr marL="0" indent="0">
              <a:buNone/>
            </a:pPr>
            <a:r>
              <a:rPr lang="fr-FR" sz="2400" dirty="0" smtClean="0"/>
              <a:t>      Ce </a:t>
            </a:r>
            <a:r>
              <a:rPr lang="fr-FR" sz="2400" dirty="0"/>
              <a:t>processus contribue pour 13 % du score total. </a:t>
            </a:r>
          </a:p>
        </p:txBody>
      </p:sp>
    </p:spTree>
    <p:extLst>
      <p:ext uri="{BB962C8B-B14F-4D97-AF65-F5344CB8AC3E}">
        <p14:creationId xmlns:p14="http://schemas.microsoft.com/office/powerpoint/2010/main" val="30405180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Le cadre de l’étude PIRLS</a:t>
            </a:r>
            <a:endParaRPr lang="fr-FR" dirty="0">
              <a:solidFill>
                <a:srgbClr val="0096FF"/>
              </a:solidFill>
            </a:endParaRPr>
          </a:p>
        </p:txBody>
      </p:sp>
      <p:sp>
        <p:nvSpPr>
          <p:cNvPr id="3" name="Espace réservé du contenu 2"/>
          <p:cNvSpPr>
            <a:spLocks noGrp="1"/>
          </p:cNvSpPr>
          <p:nvPr>
            <p:ph idx="1"/>
          </p:nvPr>
        </p:nvSpPr>
        <p:spPr/>
        <p:txBody>
          <a:bodyPr>
            <a:normAutofit/>
          </a:bodyPr>
          <a:lstStyle/>
          <a:p>
            <a:pPr marL="0" indent="0">
              <a:buNone/>
            </a:pPr>
            <a:r>
              <a:rPr lang="fr-FR" sz="2400" dirty="0" smtClean="0"/>
              <a:t>Deux objectifs de lecture sont envisagés :</a:t>
            </a:r>
          </a:p>
          <a:p>
            <a:r>
              <a:rPr lang="fr-FR" sz="2400" dirty="0" smtClean="0"/>
              <a:t>Lire pour l’expérience littéraire </a:t>
            </a:r>
          </a:p>
          <a:p>
            <a:r>
              <a:rPr lang="fr-FR" sz="2400" dirty="0" smtClean="0"/>
              <a:t>Lire pour acquérir et utiliser l’information.</a:t>
            </a:r>
          </a:p>
          <a:p>
            <a:pPr marL="0" indent="0">
              <a:buNone/>
            </a:pPr>
            <a:endParaRPr lang="fr-FR" sz="2400" dirty="0"/>
          </a:p>
          <a:p>
            <a:pPr marL="0" indent="0">
              <a:buNone/>
            </a:pPr>
            <a:r>
              <a:rPr lang="fr-FR" sz="2400" dirty="0" smtClean="0"/>
              <a:t>Chaque processus est évalué à la fois sur des textes à visée informative et à visée littéraire.</a:t>
            </a:r>
            <a:endParaRPr lang="fr-FR" sz="2400" dirty="0"/>
          </a:p>
        </p:txBody>
      </p:sp>
    </p:spTree>
    <p:extLst>
      <p:ext uri="{BB962C8B-B14F-4D97-AF65-F5344CB8AC3E}">
        <p14:creationId xmlns:p14="http://schemas.microsoft.com/office/powerpoint/2010/main" val="323906524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Les supports utilisés par PIRLS</a:t>
            </a:r>
            <a:endParaRPr lang="fr-FR" dirty="0">
              <a:solidFill>
                <a:srgbClr val="0096FF"/>
              </a:solidFill>
            </a:endParaRPr>
          </a:p>
        </p:txBody>
      </p:sp>
      <p:sp>
        <p:nvSpPr>
          <p:cNvPr id="3" name="Espace réservé du contenu 2"/>
          <p:cNvSpPr>
            <a:spLocks noGrp="1"/>
          </p:cNvSpPr>
          <p:nvPr>
            <p:ph idx="1"/>
          </p:nvPr>
        </p:nvSpPr>
        <p:spPr>
          <a:xfrm>
            <a:off x="779463" y="1949824"/>
            <a:ext cx="8056108" cy="4007224"/>
          </a:xfrm>
        </p:spPr>
        <p:txBody>
          <a:bodyPr/>
          <a:lstStyle/>
          <a:p>
            <a:r>
              <a:rPr lang="fr-FR" b="1" dirty="0" smtClean="0">
                <a:solidFill>
                  <a:srgbClr val="2063AA"/>
                </a:solidFill>
              </a:rPr>
              <a:t>POUR LA LECTURE A VISEE LITTERAIRE </a:t>
            </a:r>
          </a:p>
          <a:p>
            <a:pPr marL="0" indent="0">
              <a:buNone/>
            </a:pPr>
            <a:r>
              <a:rPr lang="fr-FR" dirty="0" smtClean="0"/>
              <a:t>Des récits complets et illustrés sont proposés aux élèves. </a:t>
            </a:r>
          </a:p>
          <a:p>
            <a:pPr marL="0" indent="0">
              <a:buNone/>
            </a:pPr>
            <a:r>
              <a:rPr lang="fr-FR" dirty="0" smtClean="0"/>
              <a:t> 5 supports : des récits contemporains et traditionnels de 800        mots (environ 2 pages). </a:t>
            </a:r>
          </a:p>
          <a:p>
            <a:pPr marL="0" indent="0">
              <a:buNone/>
            </a:pPr>
            <a:r>
              <a:rPr lang="fr-FR" dirty="0" smtClean="0"/>
              <a:t>Chaque récit : un ou deux personnages et une intrigue comportant un ou deux évènements principaux. </a:t>
            </a:r>
          </a:p>
          <a:p>
            <a:pPr marL="0" indent="0">
              <a:buNone/>
            </a:pPr>
            <a:r>
              <a:rPr lang="fr-FR" dirty="0" smtClean="0"/>
              <a:t>Un éventail de styles : narration à la première personne, humour, dialogue et langage imagé.</a:t>
            </a:r>
            <a:endParaRPr lang="fr-FR" dirty="0"/>
          </a:p>
        </p:txBody>
      </p:sp>
    </p:spTree>
    <p:extLst>
      <p:ext uri="{BB962C8B-B14F-4D97-AF65-F5344CB8AC3E}">
        <p14:creationId xmlns:p14="http://schemas.microsoft.com/office/powerpoint/2010/main" val="421826217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Les supports utilisés par PIRLS</a:t>
            </a:r>
            <a:endParaRPr lang="fr-FR" dirty="0">
              <a:solidFill>
                <a:srgbClr val="0096FF"/>
              </a:solidFill>
            </a:endParaRPr>
          </a:p>
        </p:txBody>
      </p:sp>
      <p:sp>
        <p:nvSpPr>
          <p:cNvPr id="3" name="Espace réservé du contenu 2"/>
          <p:cNvSpPr>
            <a:spLocks noGrp="1"/>
          </p:cNvSpPr>
          <p:nvPr>
            <p:ph idx="1"/>
          </p:nvPr>
        </p:nvSpPr>
        <p:spPr>
          <a:xfrm>
            <a:off x="403152" y="1949824"/>
            <a:ext cx="8432419" cy="4439554"/>
          </a:xfrm>
        </p:spPr>
        <p:txBody>
          <a:bodyPr>
            <a:normAutofit/>
          </a:bodyPr>
          <a:lstStyle/>
          <a:p>
            <a:r>
              <a:rPr lang="fr-FR" b="1" dirty="0" smtClean="0">
                <a:solidFill>
                  <a:srgbClr val="2063AA"/>
                </a:solidFill>
              </a:rPr>
              <a:t>POUR LA LECTURE A VISEE INFORMATIVE </a:t>
            </a:r>
          </a:p>
          <a:p>
            <a:pPr marL="0" indent="0">
              <a:buNone/>
            </a:pPr>
            <a:r>
              <a:rPr lang="fr-FR" dirty="0" smtClean="0"/>
              <a:t>Variété de textes continus et discontinus de 600 à 900 mots.</a:t>
            </a:r>
          </a:p>
          <a:p>
            <a:pPr marL="0" indent="0">
              <a:buNone/>
            </a:pPr>
            <a:r>
              <a:rPr lang="fr-FR" dirty="0" smtClean="0"/>
              <a:t>Des modes de présentation différents : textes narratifs, diagrammes, cartes, illustrations, photos ou tableaux.</a:t>
            </a:r>
          </a:p>
          <a:p>
            <a:pPr marL="0" indent="0">
              <a:buNone/>
            </a:pPr>
            <a:r>
              <a:rPr lang="fr-FR" dirty="0" smtClean="0"/>
              <a:t>Des informations de types scientifique, ethnologique, biographique, historique, pratique et des opinions.</a:t>
            </a:r>
          </a:p>
          <a:p>
            <a:pPr marL="0" indent="0">
              <a:buNone/>
            </a:pPr>
            <a:r>
              <a:rPr lang="fr-FR" dirty="0" smtClean="0"/>
              <a:t>Des structures de textes variées : logique, argument, chronologique.</a:t>
            </a:r>
          </a:p>
          <a:p>
            <a:pPr marL="0" indent="0">
              <a:buNone/>
            </a:pPr>
            <a:r>
              <a:rPr lang="fr-FR" dirty="0" smtClean="0"/>
              <a:t>Des mises en pages variées : sous-titres, encarts, listes. </a:t>
            </a:r>
          </a:p>
        </p:txBody>
      </p:sp>
    </p:spTree>
    <p:extLst>
      <p:ext uri="{BB962C8B-B14F-4D97-AF65-F5344CB8AC3E}">
        <p14:creationId xmlns:p14="http://schemas.microsoft.com/office/powerpoint/2010/main" val="361289043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295833"/>
            <a:ext cx="7910966" cy="865310"/>
          </a:xfrm>
        </p:spPr>
        <p:txBody>
          <a:bodyPr>
            <a:normAutofit fontScale="90000"/>
          </a:bodyPr>
          <a:lstStyle/>
          <a:p>
            <a:r>
              <a:rPr lang="fr-FR" dirty="0" smtClean="0">
                <a:solidFill>
                  <a:srgbClr val="0096FF"/>
                </a:solidFill>
              </a:rPr>
              <a:t>Les élèves… Face à des textes d’envergure !</a:t>
            </a:r>
            <a:endParaRPr lang="fr-FR" dirty="0">
              <a:solidFill>
                <a:srgbClr val="0096FF"/>
              </a:solidFill>
            </a:endParaRPr>
          </a:p>
        </p:txBody>
      </p:sp>
      <p:sp>
        <p:nvSpPr>
          <p:cNvPr id="3" name="Espace réservé du contenu 2"/>
          <p:cNvSpPr>
            <a:spLocks noGrp="1"/>
          </p:cNvSpPr>
          <p:nvPr>
            <p:ph idx="1"/>
          </p:nvPr>
        </p:nvSpPr>
        <p:spPr>
          <a:xfrm>
            <a:off x="362857" y="1949824"/>
            <a:ext cx="8327572" cy="4527176"/>
          </a:xfrm>
        </p:spPr>
        <p:txBody>
          <a:bodyPr>
            <a:normAutofit/>
          </a:bodyPr>
          <a:lstStyle/>
          <a:p>
            <a:r>
              <a:rPr lang="fr-FR" dirty="0" smtClean="0"/>
              <a:t>Longueur des textes : environ 850 mots </a:t>
            </a:r>
          </a:p>
          <a:p>
            <a:r>
              <a:rPr lang="fr-FR" dirty="0" smtClean="0"/>
              <a:t>10 textes répartis dans 13 carnets différents.</a:t>
            </a:r>
          </a:p>
          <a:p>
            <a:r>
              <a:rPr lang="fr-FR" dirty="0" smtClean="0"/>
              <a:t>Chaque élève reçoit 2 textes sur 3 ou 4 pages contenant des illustrations ou des documents.</a:t>
            </a:r>
          </a:p>
          <a:p>
            <a:r>
              <a:rPr lang="fr-FR" dirty="0" smtClean="0"/>
              <a:t>Pour chaque texte : entre 13 et 16 questions. </a:t>
            </a:r>
          </a:p>
          <a:p>
            <a:r>
              <a:rPr lang="fr-FR" dirty="0" smtClean="0"/>
              <a:t>2 fois 40 minutes pour compléter leur carnet. </a:t>
            </a:r>
          </a:p>
          <a:p>
            <a:r>
              <a:rPr lang="fr-FR" dirty="0" smtClean="0"/>
              <a:t>LA MAITRISE DES PROCESSUS DE COMPREHENSION, LA FLUIDITE DE LA LECTURE ont conditionné la réussite à l’épreuve. </a:t>
            </a:r>
            <a:endParaRPr lang="fr-FR" dirty="0"/>
          </a:p>
        </p:txBody>
      </p:sp>
    </p:spTree>
    <p:extLst>
      <p:ext uri="{BB962C8B-B14F-4D97-AF65-F5344CB8AC3E}">
        <p14:creationId xmlns:p14="http://schemas.microsoft.com/office/powerpoint/2010/main" val="11357224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2. Les résultats en bref </a:t>
            </a:r>
            <a:endParaRPr lang="fr-FR" dirty="0">
              <a:solidFill>
                <a:srgbClr val="0096FF"/>
              </a:solidFill>
            </a:endParaRPr>
          </a:p>
        </p:txBody>
      </p:sp>
      <p:sp>
        <p:nvSpPr>
          <p:cNvPr id="3" name="Espace réservé du contenu 2"/>
          <p:cNvSpPr>
            <a:spLocks noGrp="1"/>
          </p:cNvSpPr>
          <p:nvPr>
            <p:ph idx="1"/>
          </p:nvPr>
        </p:nvSpPr>
        <p:spPr>
          <a:xfrm>
            <a:off x="417286" y="1949823"/>
            <a:ext cx="8327571" cy="4545319"/>
          </a:xfrm>
        </p:spPr>
        <p:txBody>
          <a:bodyPr>
            <a:normAutofit lnSpcReduction="10000"/>
          </a:bodyPr>
          <a:lstStyle/>
          <a:p>
            <a:r>
              <a:rPr lang="fr-FR" dirty="0" smtClean="0"/>
              <a:t>Une très faible proportion de bons lecteurs.</a:t>
            </a:r>
          </a:p>
          <a:p>
            <a:r>
              <a:rPr lang="fr-FR" dirty="0" smtClean="0"/>
              <a:t>Nos élèves tendent à maîtriser insuffisamment les processus de compréhension les plus complexes, c’est à dire ceux qui sollicitent </a:t>
            </a:r>
            <a:r>
              <a:rPr lang="fr-FR" dirty="0" smtClean="0">
                <a:solidFill>
                  <a:srgbClr val="FF0000"/>
                </a:solidFill>
              </a:rPr>
              <a:t>l’élaboration de sens </a:t>
            </a:r>
            <a:r>
              <a:rPr lang="fr-FR" dirty="0" smtClean="0"/>
              <a:t>par le lecteur : interpréter et assimiler les idées, les informations, ou encore examiner et évaluer le contenu, la langue et les éléments textuels, pour apprécier un récit ou porter un regard critique sur des informations. </a:t>
            </a:r>
          </a:p>
          <a:p>
            <a:r>
              <a:rPr lang="fr-FR" dirty="0" smtClean="0"/>
              <a:t>La LECTURE A VISEE INFORMATIVE pose davantage problème aux élèves que la lecture à visée littéraire. </a:t>
            </a:r>
          </a:p>
          <a:p>
            <a:r>
              <a:rPr lang="fr-FR" dirty="0" smtClean="0"/>
              <a:t>Le taux de réussite moyen des questions liées aux textes à visée informative est de 46% alors que celui des questions accompagnant les textes à visée littéraire s’élève </a:t>
            </a:r>
            <a:r>
              <a:rPr lang="fr-FR" smtClean="0"/>
              <a:t>à </a:t>
            </a:r>
            <a:r>
              <a:rPr lang="fr-FR" smtClean="0"/>
              <a:t>56</a:t>
            </a:r>
            <a:r>
              <a:rPr lang="fr-FR" dirty="0" smtClean="0"/>
              <a:t>%.</a:t>
            </a:r>
            <a:endParaRPr lang="fr-FR" dirty="0"/>
          </a:p>
        </p:txBody>
      </p:sp>
    </p:spTree>
    <p:extLst>
      <p:ext uri="{BB962C8B-B14F-4D97-AF65-F5344CB8AC3E}">
        <p14:creationId xmlns:p14="http://schemas.microsoft.com/office/powerpoint/2010/main" val="314253484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0286" y="295833"/>
            <a:ext cx="8454571" cy="1143000"/>
          </a:xfrm>
        </p:spPr>
        <p:txBody>
          <a:bodyPr>
            <a:normAutofit fontScale="90000"/>
          </a:bodyPr>
          <a:lstStyle/>
          <a:p>
            <a:r>
              <a:rPr lang="fr-FR" dirty="0" smtClean="0">
                <a:solidFill>
                  <a:srgbClr val="0096FF"/>
                </a:solidFill>
              </a:rPr>
              <a:t>3. Une analyse d’erreurs pour identifier les lacunes et dégager des pistes d’amélioration</a:t>
            </a:r>
            <a:endParaRPr lang="fr-FR" dirty="0">
              <a:solidFill>
                <a:srgbClr val="0096FF"/>
              </a:solidFill>
            </a:endParaRPr>
          </a:p>
        </p:txBody>
      </p:sp>
      <p:sp>
        <p:nvSpPr>
          <p:cNvPr id="3" name="Espace réservé du contenu 2"/>
          <p:cNvSpPr>
            <a:spLocks noGrp="1"/>
          </p:cNvSpPr>
          <p:nvPr>
            <p:ph idx="1"/>
          </p:nvPr>
        </p:nvSpPr>
        <p:spPr/>
        <p:txBody>
          <a:bodyPr>
            <a:noAutofit/>
          </a:bodyPr>
          <a:lstStyle/>
          <a:p>
            <a:pPr marL="0" indent="0">
              <a:buNone/>
            </a:pPr>
            <a:r>
              <a:rPr lang="fr-FR" sz="2400" dirty="0" smtClean="0"/>
              <a:t>Analyse qui repose sur un échantillon de 300 réponses rédigées par les élèves</a:t>
            </a:r>
          </a:p>
          <a:p>
            <a:pPr lvl="1"/>
            <a:r>
              <a:rPr lang="fr-FR" sz="2400" dirty="0" smtClean="0"/>
              <a:t> sur le texte « La tarte anti-Ennemi » </a:t>
            </a:r>
          </a:p>
          <a:p>
            <a:pPr lvl="1"/>
            <a:r>
              <a:rPr lang="fr-FR" sz="2400" dirty="0" smtClean="0"/>
              <a:t>Sur le texte à visée informative « Le mystère de la dent géante »</a:t>
            </a:r>
          </a:p>
          <a:p>
            <a:pPr lvl="1"/>
            <a:endParaRPr lang="fr-FR" sz="2400" dirty="0"/>
          </a:p>
          <a:p>
            <a:pPr marL="349250" lvl="1" indent="0">
              <a:buNone/>
            </a:pPr>
            <a:r>
              <a:rPr lang="fr-FR" sz="2400" dirty="0" smtClean="0"/>
              <a:t>L’analyse cible des questions faisant intervenir les trois processus de compréhension les moins bien maîtrisés par nos élèves : INFERER, INTERPRETER, APPRECIER. </a:t>
            </a:r>
          </a:p>
        </p:txBody>
      </p:sp>
    </p:spTree>
    <p:extLst>
      <p:ext uri="{BB962C8B-B14F-4D97-AF65-F5344CB8AC3E}">
        <p14:creationId xmlns:p14="http://schemas.microsoft.com/office/powerpoint/2010/main" val="103050709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0286" y="295833"/>
            <a:ext cx="8454571" cy="1143000"/>
          </a:xfrm>
        </p:spPr>
        <p:txBody>
          <a:bodyPr>
            <a:normAutofit fontScale="90000"/>
          </a:bodyPr>
          <a:lstStyle/>
          <a:p>
            <a:r>
              <a:rPr lang="fr-FR" dirty="0" smtClean="0">
                <a:solidFill>
                  <a:srgbClr val="0096FF"/>
                </a:solidFill>
              </a:rPr>
              <a:t>3.1 Une analyse des difficultés générées par le texte LA TARTE ANTI-ENNEMI</a:t>
            </a:r>
            <a:endParaRPr lang="fr-FR" dirty="0">
              <a:solidFill>
                <a:srgbClr val="0096FF"/>
              </a:solidFill>
            </a:endParaRPr>
          </a:p>
        </p:txBody>
      </p:sp>
      <p:sp>
        <p:nvSpPr>
          <p:cNvPr id="3" name="Espace réservé du contenu 2"/>
          <p:cNvSpPr>
            <a:spLocks noGrp="1"/>
          </p:cNvSpPr>
          <p:nvPr>
            <p:ph idx="1"/>
          </p:nvPr>
        </p:nvSpPr>
        <p:spPr>
          <a:xfrm>
            <a:off x="290286" y="1949824"/>
            <a:ext cx="8454571" cy="4007224"/>
          </a:xfrm>
        </p:spPr>
        <p:txBody>
          <a:bodyPr>
            <a:normAutofit lnSpcReduction="10000"/>
          </a:bodyPr>
          <a:lstStyle/>
          <a:p>
            <a:pPr marL="0" indent="0">
              <a:buNone/>
            </a:pPr>
            <a:r>
              <a:rPr lang="fr-FR" dirty="0" smtClean="0"/>
              <a:t>Le récit fait une large place à l’implicite : l’intention du père de mettre en place les conditions pour que les deux enfants apprennent à se connaître et à s’apprécier n’est à aucun moment dévoilée. </a:t>
            </a:r>
          </a:p>
          <a:p>
            <a:pPr marL="0" indent="0">
              <a:buNone/>
            </a:pPr>
            <a:r>
              <a:rPr lang="fr-FR" dirty="0" smtClean="0"/>
              <a:t>Chaque processus de compréhension a été évalué au moyen de deux types de questions : des questions ouvertes et des QCM</a:t>
            </a:r>
          </a:p>
          <a:p>
            <a:pPr marL="0" indent="0">
              <a:buNone/>
            </a:pPr>
            <a:r>
              <a:rPr lang="fr-FR" dirty="0" smtClean="0"/>
              <a:t>Les QCM sont moins complexes pour les élèves. Pourcentage de réussite aux QCM des 4 textes rendus publics  61% contre 37% aux questions ouvertes. </a:t>
            </a:r>
          </a:p>
          <a:p>
            <a:pPr marL="0" indent="0">
              <a:buNone/>
            </a:pPr>
            <a:r>
              <a:rPr lang="fr-FR" dirty="0" smtClean="0"/>
              <a:t>Des difficultés de mises en mots : il faut aussi analyser les manques de réponses (omissions). </a:t>
            </a:r>
            <a:endParaRPr lang="fr-FR" dirty="0"/>
          </a:p>
          <a:p>
            <a:pPr marL="0" indent="0">
              <a:buNone/>
            </a:pPr>
            <a:endParaRPr lang="fr-FR" dirty="0" smtClean="0"/>
          </a:p>
        </p:txBody>
      </p:sp>
    </p:spTree>
    <p:extLst>
      <p:ext uri="{BB962C8B-B14F-4D97-AF65-F5344CB8AC3E}">
        <p14:creationId xmlns:p14="http://schemas.microsoft.com/office/powerpoint/2010/main" val="422811445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0286" y="295833"/>
            <a:ext cx="8454571" cy="1143000"/>
          </a:xfrm>
        </p:spPr>
        <p:txBody>
          <a:bodyPr>
            <a:normAutofit fontScale="90000"/>
          </a:bodyPr>
          <a:lstStyle/>
          <a:p>
            <a:r>
              <a:rPr lang="fr-FR" dirty="0" smtClean="0">
                <a:solidFill>
                  <a:srgbClr val="0096FF"/>
                </a:solidFill>
              </a:rPr>
              <a:t>3.1 Une analyse des difficultés générées par le texte LA TARTE ANTI-ENNEMI</a:t>
            </a:r>
            <a:endParaRPr lang="fr-FR" dirty="0">
              <a:solidFill>
                <a:srgbClr val="0096FF"/>
              </a:solidFill>
            </a:endParaRPr>
          </a:p>
        </p:txBody>
      </p:sp>
      <p:sp>
        <p:nvSpPr>
          <p:cNvPr id="3" name="Espace réservé du contenu 2"/>
          <p:cNvSpPr>
            <a:spLocks noGrp="1"/>
          </p:cNvSpPr>
          <p:nvPr>
            <p:ph idx="1"/>
          </p:nvPr>
        </p:nvSpPr>
        <p:spPr>
          <a:xfrm>
            <a:off x="290286" y="1949824"/>
            <a:ext cx="8454571" cy="4007224"/>
          </a:xfrm>
        </p:spPr>
        <p:txBody>
          <a:bodyPr>
            <a:normAutofit fontScale="92500"/>
          </a:bodyPr>
          <a:lstStyle/>
          <a:p>
            <a:pPr marL="0" indent="0">
              <a:buNone/>
            </a:pPr>
            <a:r>
              <a:rPr lang="fr-FR" dirty="0" smtClean="0"/>
              <a:t>Pour répondre aux questions, l’élève doit : </a:t>
            </a:r>
          </a:p>
          <a:p>
            <a:pPr marL="0" indent="0">
              <a:buNone/>
            </a:pPr>
            <a:r>
              <a:rPr lang="fr-FR" b="1" dirty="0" smtClean="0"/>
              <a:t>INFERER</a:t>
            </a:r>
            <a:r>
              <a:rPr lang="fr-FR" dirty="0" smtClean="0"/>
              <a:t> : Comprendre les émotions des personnages et leurs raisons d’agir de telle façon. </a:t>
            </a:r>
          </a:p>
          <a:p>
            <a:pPr marL="0" indent="0">
              <a:buNone/>
            </a:pPr>
            <a:r>
              <a:rPr lang="fr-FR" b="1" dirty="0" smtClean="0"/>
              <a:t>INTERPRETER</a:t>
            </a:r>
            <a:r>
              <a:rPr lang="fr-FR" dirty="0" smtClean="0"/>
              <a:t>  : Une tendance à s’en tenir à l’explicite du texte. De nombreux élèves n’ont pas construit l’implicite du récit à savoir l’intention du personnage. </a:t>
            </a:r>
            <a:endParaRPr lang="fr-FR" dirty="0"/>
          </a:p>
          <a:p>
            <a:pPr marL="0" indent="0">
              <a:buNone/>
            </a:pPr>
            <a:r>
              <a:rPr lang="fr-FR" b="1" dirty="0" smtClean="0"/>
              <a:t>APPRECIER</a:t>
            </a:r>
            <a:r>
              <a:rPr lang="fr-FR" dirty="0" smtClean="0"/>
              <a:t> : La seule question ouverte ayant évalué ce processus de compréhension n’est réussie que par 19% des élèves et laissée vide par 20% d’entre eux. </a:t>
            </a:r>
          </a:p>
          <a:p>
            <a:pPr marL="0" indent="0">
              <a:buNone/>
            </a:pPr>
            <a:r>
              <a:rPr lang="fr-FR" dirty="0" smtClean="0"/>
              <a:t>19% des élèves sont parvenus à une compréhension globale du récit. </a:t>
            </a:r>
          </a:p>
        </p:txBody>
      </p:sp>
    </p:spTree>
    <p:extLst>
      <p:ext uri="{BB962C8B-B14F-4D97-AF65-F5344CB8AC3E}">
        <p14:creationId xmlns:p14="http://schemas.microsoft.com/office/powerpoint/2010/main" val="135200444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143" y="295833"/>
            <a:ext cx="8617857" cy="1143000"/>
          </a:xfrm>
        </p:spPr>
        <p:txBody>
          <a:bodyPr>
            <a:noAutofit/>
          </a:bodyPr>
          <a:lstStyle/>
          <a:p>
            <a:r>
              <a:rPr lang="fr-FR" sz="2800" dirty="0" smtClean="0">
                <a:solidFill>
                  <a:srgbClr val="0096FF"/>
                </a:solidFill>
              </a:rPr>
              <a:t>3.2 Des pistes pour aider les élèves à développer ces compétences interprétatives face à des textes littéraires</a:t>
            </a:r>
            <a:endParaRPr lang="fr-FR" sz="2800" dirty="0">
              <a:solidFill>
                <a:srgbClr val="0096FF"/>
              </a:solidFill>
            </a:endParaRPr>
          </a:p>
        </p:txBody>
      </p:sp>
      <p:sp>
        <p:nvSpPr>
          <p:cNvPr id="3" name="Espace réservé du contenu 2"/>
          <p:cNvSpPr>
            <a:spLocks noGrp="1"/>
          </p:cNvSpPr>
          <p:nvPr>
            <p:ph idx="1"/>
          </p:nvPr>
        </p:nvSpPr>
        <p:spPr/>
        <p:txBody>
          <a:bodyPr/>
          <a:lstStyle/>
          <a:p>
            <a:r>
              <a:rPr lang="fr-FR" dirty="0" smtClean="0"/>
              <a:t>Travailler la fluidité pour les élèves dont le temps de lecture du texte excède 15 à 20 minutes. </a:t>
            </a:r>
          </a:p>
          <a:p>
            <a:r>
              <a:rPr lang="fr-FR" dirty="0" smtClean="0"/>
              <a:t>Travailler l’implicite du récit </a:t>
            </a:r>
          </a:p>
          <a:p>
            <a:r>
              <a:rPr lang="fr-FR" dirty="0" smtClean="0"/>
              <a:t>Enseigner les stratégies de compréhension de façon explicite </a:t>
            </a:r>
            <a:endParaRPr lang="fr-FR" dirty="0"/>
          </a:p>
        </p:txBody>
      </p:sp>
    </p:spTree>
    <p:extLst>
      <p:ext uri="{BB962C8B-B14F-4D97-AF65-F5344CB8AC3E}">
        <p14:creationId xmlns:p14="http://schemas.microsoft.com/office/powerpoint/2010/main" val="1289932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bg2"/>
                </a:solidFill>
              </a:rPr>
              <a:t>Présentation du document </a:t>
            </a:r>
            <a:endParaRPr lang="fr-FR" dirty="0">
              <a:solidFill>
                <a:schemeClr val="bg2"/>
              </a:solidFill>
            </a:endParaRPr>
          </a:p>
        </p:txBody>
      </p:sp>
      <p:sp>
        <p:nvSpPr>
          <p:cNvPr id="3" name="Espace réservé du contenu 2"/>
          <p:cNvSpPr>
            <a:spLocks noGrp="1"/>
          </p:cNvSpPr>
          <p:nvPr>
            <p:ph idx="1"/>
          </p:nvPr>
        </p:nvSpPr>
        <p:spPr>
          <a:xfrm>
            <a:off x="779463" y="1949823"/>
            <a:ext cx="7583488" cy="4382033"/>
          </a:xfrm>
        </p:spPr>
        <p:txBody>
          <a:bodyPr>
            <a:normAutofit fontScale="85000" lnSpcReduction="20000"/>
          </a:bodyPr>
          <a:lstStyle/>
          <a:p>
            <a:r>
              <a:rPr lang="fr-FR" dirty="0" smtClean="0"/>
              <a:t>Une analyse de réponses produites en lien avec deux textes de l’épreuve PIRLS.</a:t>
            </a:r>
          </a:p>
          <a:p>
            <a:r>
              <a:rPr lang="fr-FR" dirty="0"/>
              <a:t>Ce document vise à </a:t>
            </a:r>
            <a:r>
              <a:rPr lang="fr-FR" dirty="0" smtClean="0"/>
              <a:t>décrire </a:t>
            </a:r>
            <a:r>
              <a:rPr lang="fr-FR" dirty="0"/>
              <a:t>et à illustrer les processus de </a:t>
            </a:r>
            <a:r>
              <a:rPr lang="fr-FR" dirty="0" smtClean="0"/>
              <a:t>compréhension </a:t>
            </a:r>
            <a:r>
              <a:rPr lang="fr-FR" dirty="0"/>
              <a:t>qui ont constitué des obstacles pour les </a:t>
            </a:r>
            <a:r>
              <a:rPr lang="fr-FR" dirty="0" smtClean="0"/>
              <a:t>élèves </a:t>
            </a:r>
            <a:r>
              <a:rPr lang="fr-FR" dirty="0"/>
              <a:t>de </a:t>
            </a:r>
            <a:r>
              <a:rPr lang="fr-FR" dirty="0" smtClean="0"/>
              <a:t>quatrième année </a:t>
            </a:r>
            <a:r>
              <a:rPr lang="fr-FR" dirty="0"/>
              <a:t>primaire lors de l’</a:t>
            </a:r>
            <a:r>
              <a:rPr lang="fr-FR" dirty="0" err="1"/>
              <a:t>enquête</a:t>
            </a:r>
            <a:r>
              <a:rPr lang="fr-FR" dirty="0"/>
              <a:t> internationale </a:t>
            </a:r>
            <a:r>
              <a:rPr lang="fr-FR" dirty="0" smtClean="0"/>
              <a:t>PIRLS.</a:t>
            </a:r>
          </a:p>
          <a:p>
            <a:r>
              <a:rPr lang="fr-FR" dirty="0" smtClean="0"/>
              <a:t> </a:t>
            </a:r>
            <a:r>
              <a:rPr lang="fr-FR" dirty="0"/>
              <a:t>Il </a:t>
            </a:r>
            <a:r>
              <a:rPr lang="fr-FR" dirty="0" err="1"/>
              <a:t>présente</a:t>
            </a:r>
            <a:r>
              <a:rPr lang="fr-FR" dirty="0"/>
              <a:t> les </a:t>
            </a:r>
            <a:r>
              <a:rPr lang="fr-FR" dirty="0" err="1"/>
              <a:t>résultats</a:t>
            </a:r>
            <a:r>
              <a:rPr lang="fr-FR" dirty="0"/>
              <a:t> d’une analyse des </a:t>
            </a:r>
            <a:r>
              <a:rPr lang="fr-FR" dirty="0" err="1"/>
              <a:t>réponses</a:t>
            </a:r>
            <a:r>
              <a:rPr lang="fr-FR" dirty="0"/>
              <a:t> produites par les </a:t>
            </a:r>
            <a:r>
              <a:rPr lang="fr-FR" dirty="0" err="1"/>
              <a:t>élèves</a:t>
            </a:r>
            <a:r>
              <a:rPr lang="fr-FR" dirty="0"/>
              <a:t> aux questions relatives à deux textes de l’</a:t>
            </a:r>
            <a:r>
              <a:rPr lang="fr-FR" dirty="0" err="1"/>
              <a:t>épreuve</a:t>
            </a:r>
            <a:r>
              <a:rPr lang="fr-FR" dirty="0"/>
              <a:t> rendus </a:t>
            </a:r>
            <a:r>
              <a:rPr lang="fr-FR" dirty="0" smtClean="0"/>
              <a:t>publics </a:t>
            </a:r>
            <a:r>
              <a:rPr lang="fr-FR" dirty="0"/>
              <a:t>(un texte à </a:t>
            </a:r>
            <a:r>
              <a:rPr lang="fr-FR" dirty="0" err="1"/>
              <a:t>visée</a:t>
            </a:r>
            <a:r>
              <a:rPr lang="fr-FR" dirty="0"/>
              <a:t> </a:t>
            </a:r>
            <a:r>
              <a:rPr lang="fr-FR" dirty="0" err="1"/>
              <a:t>littéraire</a:t>
            </a:r>
            <a:r>
              <a:rPr lang="fr-FR" dirty="0"/>
              <a:t> intitulé </a:t>
            </a:r>
            <a:r>
              <a:rPr lang="fr-FR" i="1" dirty="0"/>
              <a:t>La Tarte Anti-Ennemi </a:t>
            </a:r>
            <a:r>
              <a:rPr lang="fr-FR" dirty="0"/>
              <a:t>et un texte à </a:t>
            </a:r>
            <a:r>
              <a:rPr lang="fr-FR" dirty="0" err="1"/>
              <a:t>visée</a:t>
            </a:r>
            <a:r>
              <a:rPr lang="fr-FR" dirty="0"/>
              <a:t> informative intitulé </a:t>
            </a:r>
            <a:r>
              <a:rPr lang="fr-FR" i="1" dirty="0"/>
              <a:t>Le </a:t>
            </a:r>
            <a:r>
              <a:rPr lang="fr-FR" i="1" dirty="0" err="1"/>
              <a:t>mystère</a:t>
            </a:r>
            <a:r>
              <a:rPr lang="fr-FR" i="1" dirty="0"/>
              <a:t> de la dent </a:t>
            </a:r>
            <a:r>
              <a:rPr lang="fr-FR" i="1" dirty="0" err="1"/>
              <a:t>géante</a:t>
            </a:r>
            <a:r>
              <a:rPr lang="fr-FR" i="1" dirty="0"/>
              <a:t>). </a:t>
            </a:r>
            <a:endParaRPr lang="fr-FR" i="1" dirty="0" smtClean="0"/>
          </a:p>
          <a:p>
            <a:r>
              <a:rPr lang="fr-FR" dirty="0" smtClean="0"/>
              <a:t>Cette </a:t>
            </a:r>
            <a:r>
              <a:rPr lang="fr-FR" dirty="0"/>
              <a:t>analyse d’erreur </a:t>
            </a:r>
            <a:r>
              <a:rPr lang="fr-FR" dirty="0" err="1"/>
              <a:t>éclaire</a:t>
            </a:r>
            <a:r>
              <a:rPr lang="fr-FR" dirty="0"/>
              <a:t> la nature des </a:t>
            </a:r>
            <a:r>
              <a:rPr lang="fr-FR" dirty="0" err="1"/>
              <a:t>difficultés</a:t>
            </a:r>
            <a:r>
              <a:rPr lang="fr-FR" dirty="0"/>
              <a:t> </a:t>
            </a:r>
            <a:r>
              <a:rPr lang="fr-FR" dirty="0" err="1"/>
              <a:t>éprouvées</a:t>
            </a:r>
            <a:r>
              <a:rPr lang="fr-FR" dirty="0"/>
              <a:t> par les </a:t>
            </a:r>
            <a:r>
              <a:rPr lang="fr-FR" dirty="0" err="1"/>
              <a:t>élèves</a:t>
            </a:r>
            <a:r>
              <a:rPr lang="fr-FR" dirty="0"/>
              <a:t> pour aller </a:t>
            </a:r>
            <a:r>
              <a:rPr lang="fr-FR" dirty="0" err="1"/>
              <a:t>au-dela</a:t>
            </a:r>
            <a:r>
              <a:rPr lang="fr-FR" dirty="0"/>
              <a:t>̀ d’une </a:t>
            </a:r>
            <a:r>
              <a:rPr lang="fr-FR" dirty="0" err="1"/>
              <a:t>compréhension</a:t>
            </a:r>
            <a:r>
              <a:rPr lang="fr-FR" dirty="0"/>
              <a:t> </a:t>
            </a:r>
            <a:r>
              <a:rPr lang="fr-FR" dirty="0" err="1"/>
              <a:t>littérale</a:t>
            </a:r>
            <a:r>
              <a:rPr lang="fr-FR" dirty="0"/>
              <a:t>, </a:t>
            </a:r>
            <a:r>
              <a:rPr lang="fr-FR" dirty="0" err="1"/>
              <a:t>interpréter</a:t>
            </a:r>
            <a:r>
              <a:rPr lang="fr-FR" dirty="0"/>
              <a:t> ou encore </a:t>
            </a:r>
            <a:r>
              <a:rPr lang="fr-FR" dirty="0" err="1"/>
              <a:t>apprécier</a:t>
            </a:r>
            <a:r>
              <a:rPr lang="fr-FR" dirty="0"/>
              <a:t> ces textes. </a:t>
            </a:r>
            <a:endParaRPr lang="fr-FR" dirty="0" smtClean="0"/>
          </a:p>
          <a:p>
            <a:r>
              <a:rPr lang="fr-FR" dirty="0" smtClean="0"/>
              <a:t>Des </a:t>
            </a:r>
            <a:r>
              <a:rPr lang="fr-FR" dirty="0"/>
              <a:t>pistes d’</a:t>
            </a:r>
            <a:r>
              <a:rPr lang="fr-FR" dirty="0" err="1"/>
              <a:t>activités</a:t>
            </a:r>
            <a:r>
              <a:rPr lang="fr-FR" dirty="0"/>
              <a:t> en lien avec chacun des textes sont </a:t>
            </a:r>
            <a:r>
              <a:rPr lang="fr-FR" dirty="0" err="1"/>
              <a:t>également</a:t>
            </a:r>
            <a:r>
              <a:rPr lang="fr-FR" dirty="0"/>
              <a:t> </a:t>
            </a:r>
            <a:r>
              <a:rPr lang="fr-FR" dirty="0" err="1"/>
              <a:t>esquissées</a:t>
            </a:r>
            <a:r>
              <a:rPr lang="fr-FR" dirty="0"/>
              <a:t>. </a:t>
            </a:r>
          </a:p>
        </p:txBody>
      </p:sp>
    </p:spTree>
    <p:extLst>
      <p:ext uri="{BB962C8B-B14F-4D97-AF65-F5344CB8AC3E}">
        <p14:creationId xmlns:p14="http://schemas.microsoft.com/office/powerpoint/2010/main" val="80523507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Travailler la fluidité</a:t>
            </a:r>
            <a:endParaRPr lang="fr-FR" dirty="0">
              <a:solidFill>
                <a:srgbClr val="0096FF"/>
              </a:solidFill>
            </a:endParaRPr>
          </a:p>
        </p:txBody>
      </p:sp>
      <p:sp>
        <p:nvSpPr>
          <p:cNvPr id="3" name="Espace réservé du contenu 2"/>
          <p:cNvSpPr>
            <a:spLocks noGrp="1"/>
          </p:cNvSpPr>
          <p:nvPr>
            <p:ph idx="1"/>
          </p:nvPr>
        </p:nvSpPr>
        <p:spPr/>
        <p:txBody>
          <a:bodyPr/>
          <a:lstStyle/>
          <a:p>
            <a:pPr marL="0" indent="0">
              <a:buNone/>
            </a:pPr>
            <a:r>
              <a:rPr lang="fr-FR" dirty="0" smtClean="0"/>
              <a:t>Pour les élèves dont la vitesse de lecture ne permet pas la construction du sens global du récit : activités visant le développement de la fluidité de lecture.</a:t>
            </a:r>
          </a:p>
          <a:p>
            <a:r>
              <a:rPr lang="fr-FR" u="sng" dirty="0" smtClean="0"/>
              <a:t>La lecture partagée </a:t>
            </a:r>
            <a:r>
              <a:rPr lang="fr-FR" dirty="0" smtClean="0"/>
              <a:t>à partir de textes très simples avec des éléments de répétition et de rime qui facilitent la mémorisation et l’accès au texte puis des textes de plus en plus complexes. </a:t>
            </a:r>
          </a:p>
          <a:p>
            <a:r>
              <a:rPr lang="fr-FR" u="sng" dirty="0" smtClean="0"/>
              <a:t>La lecture répétée </a:t>
            </a:r>
            <a:r>
              <a:rPr lang="fr-FR" dirty="0" smtClean="0"/>
              <a:t>: relecture de textes familiers. Différentes occasions de relire un texte. </a:t>
            </a:r>
            <a:endParaRPr lang="fr-FR" dirty="0"/>
          </a:p>
        </p:txBody>
      </p:sp>
    </p:spTree>
    <p:extLst>
      <p:ext uri="{BB962C8B-B14F-4D97-AF65-F5344CB8AC3E}">
        <p14:creationId xmlns:p14="http://schemas.microsoft.com/office/powerpoint/2010/main" val="81513024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Travailler l’implicite du récit </a:t>
            </a:r>
            <a:endParaRPr lang="fr-FR" dirty="0">
              <a:solidFill>
                <a:srgbClr val="0096FF"/>
              </a:solidFill>
            </a:endParaRPr>
          </a:p>
        </p:txBody>
      </p:sp>
      <p:sp>
        <p:nvSpPr>
          <p:cNvPr id="3" name="Espace réservé du contenu 2"/>
          <p:cNvSpPr>
            <a:spLocks noGrp="1"/>
          </p:cNvSpPr>
          <p:nvPr>
            <p:ph idx="1"/>
          </p:nvPr>
        </p:nvSpPr>
        <p:spPr>
          <a:xfrm>
            <a:off x="344714" y="1949824"/>
            <a:ext cx="8454571" cy="4490890"/>
          </a:xfrm>
        </p:spPr>
        <p:txBody>
          <a:bodyPr>
            <a:normAutofit lnSpcReduction="10000"/>
          </a:bodyPr>
          <a:lstStyle/>
          <a:p>
            <a:r>
              <a:rPr lang="fr-FR" dirty="0" smtClean="0"/>
              <a:t>Pour les élèves qui n’ont pas compris l’implicite du texte : des activités de type </a:t>
            </a:r>
            <a:r>
              <a:rPr lang="fr-FR" dirty="0" smtClean="0">
                <a:solidFill>
                  <a:schemeClr val="bg2"/>
                </a:solidFill>
              </a:rPr>
              <a:t>CERCLES DE LECTURE </a:t>
            </a:r>
            <a:r>
              <a:rPr lang="fr-FR" dirty="0" smtClean="0">
                <a:solidFill>
                  <a:schemeClr val="tx1"/>
                </a:solidFill>
              </a:rPr>
              <a:t>guidées par l’enseignant. </a:t>
            </a:r>
          </a:p>
          <a:p>
            <a:r>
              <a:rPr lang="fr-FR" dirty="0" smtClean="0"/>
              <a:t>La démarche :</a:t>
            </a:r>
          </a:p>
          <a:p>
            <a:pPr lvl="1"/>
            <a:r>
              <a:rPr lang="fr-FR" dirty="0" smtClean="0"/>
              <a:t>La lecture individuelle active, à la fois centrée sur les impressions personnelles et orientée vers l’échange avec autrui ;</a:t>
            </a:r>
          </a:p>
          <a:p>
            <a:pPr lvl="1"/>
            <a:r>
              <a:rPr lang="fr-FR" dirty="0" smtClean="0"/>
              <a:t>La rédaction de notes de lecture en vue de les partager avec l’enseignant et les condisciples ;</a:t>
            </a:r>
          </a:p>
          <a:p>
            <a:pPr lvl="1"/>
            <a:r>
              <a:rPr lang="fr-FR" dirty="0" smtClean="0"/>
              <a:t>Les échanges au sein de la classe en vue d’élargir les transactions de départ et d’entrer dans des démarches d’interprétation qui impliquent notamment le décodage de l’implicite du texte ;</a:t>
            </a:r>
          </a:p>
          <a:p>
            <a:pPr lvl="1"/>
            <a:r>
              <a:rPr lang="fr-FR" dirty="0" smtClean="0"/>
              <a:t>La systématisation des apprentissages réalisés tant en ce qui concerne les apprentissages en lecture que les apprentissages sociaux. « Comment certains s’y sont pris pour comprendre l’intention du papa ? »</a:t>
            </a:r>
            <a:endParaRPr lang="fr-FR" dirty="0"/>
          </a:p>
        </p:txBody>
      </p:sp>
    </p:spTree>
    <p:extLst>
      <p:ext uri="{BB962C8B-B14F-4D97-AF65-F5344CB8AC3E}">
        <p14:creationId xmlns:p14="http://schemas.microsoft.com/office/powerpoint/2010/main" val="379865837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Le rôle de l’enseignant</a:t>
            </a:r>
            <a:endParaRPr lang="fr-FR" dirty="0">
              <a:solidFill>
                <a:srgbClr val="0096FF"/>
              </a:solidFill>
            </a:endParaRPr>
          </a:p>
        </p:txBody>
      </p:sp>
      <p:sp>
        <p:nvSpPr>
          <p:cNvPr id="3" name="Espace réservé du contenu 2"/>
          <p:cNvSpPr>
            <a:spLocks noGrp="1"/>
          </p:cNvSpPr>
          <p:nvPr>
            <p:ph idx="1"/>
          </p:nvPr>
        </p:nvSpPr>
        <p:spPr/>
        <p:txBody>
          <a:bodyPr>
            <a:normAutofit lnSpcReduction="10000"/>
          </a:bodyPr>
          <a:lstStyle/>
          <a:p>
            <a:r>
              <a:rPr lang="fr-FR" dirty="0" smtClean="0"/>
              <a:t>La mise en place d’échanges en petits groupes.</a:t>
            </a:r>
          </a:p>
          <a:p>
            <a:r>
              <a:rPr lang="fr-FR" dirty="0" smtClean="0"/>
              <a:t>Un guidage fort de l’enseignant au début : interventions verbales, questionnement, demandes de clarification, reformulations, résumés des propositions, mise en valeur des découvertes, des contradictions entre les différents niveaux de compréhension des élèves. </a:t>
            </a:r>
          </a:p>
          <a:p>
            <a:r>
              <a:rPr lang="fr-FR" dirty="0" smtClean="0"/>
              <a:t>L’enseignant favorise la construction collective de significations </a:t>
            </a:r>
          </a:p>
          <a:p>
            <a:r>
              <a:rPr lang="fr-FR" dirty="0" smtClean="0"/>
              <a:t>L’enseignant favorise l’intériorisation par chaque élève de stratégies fines de compréhension et d’interprétation. </a:t>
            </a:r>
            <a:endParaRPr lang="fr-FR" dirty="0"/>
          </a:p>
        </p:txBody>
      </p:sp>
    </p:spTree>
    <p:extLst>
      <p:ext uri="{BB962C8B-B14F-4D97-AF65-F5344CB8AC3E}">
        <p14:creationId xmlns:p14="http://schemas.microsoft.com/office/powerpoint/2010/main" val="193339151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Les pistes pour lancer les échanges</a:t>
            </a:r>
            <a:endParaRPr lang="fr-FR" dirty="0">
              <a:solidFill>
                <a:srgbClr val="0096FF"/>
              </a:solidFill>
            </a:endParaRPr>
          </a:p>
        </p:txBody>
      </p:sp>
      <p:sp>
        <p:nvSpPr>
          <p:cNvPr id="3" name="Espace réservé du contenu 2"/>
          <p:cNvSpPr>
            <a:spLocks noGrp="1"/>
          </p:cNvSpPr>
          <p:nvPr>
            <p:ph idx="1"/>
          </p:nvPr>
        </p:nvSpPr>
        <p:spPr/>
        <p:txBody>
          <a:bodyPr/>
          <a:lstStyle/>
          <a:p>
            <a:r>
              <a:rPr lang="fr-FR" dirty="0" smtClean="0"/>
              <a:t>Pour lancer les échanges : deux options sont possibles pour définir les pistes de discussion : </a:t>
            </a:r>
          </a:p>
          <a:p>
            <a:pPr lvl="1"/>
            <a:r>
              <a:rPr lang="fr-FR" dirty="0" smtClean="0"/>
              <a:t>Les pistes libres proposées par les élèves</a:t>
            </a:r>
          </a:p>
          <a:p>
            <a:pPr lvl="1"/>
            <a:r>
              <a:rPr lang="fr-FR" dirty="0" smtClean="0"/>
              <a:t>Les pistes spéciales proposées par l’enseignant </a:t>
            </a:r>
            <a:endParaRPr lang="fr-FR" dirty="0"/>
          </a:p>
        </p:txBody>
      </p:sp>
    </p:spTree>
    <p:extLst>
      <p:ext uri="{BB962C8B-B14F-4D97-AF65-F5344CB8AC3E}">
        <p14:creationId xmlns:p14="http://schemas.microsoft.com/office/powerpoint/2010/main" val="419875930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pistes libres </a:t>
            </a:r>
            <a:endParaRPr lang="fr-FR" dirty="0"/>
          </a:p>
        </p:txBody>
      </p:sp>
      <p:sp>
        <p:nvSpPr>
          <p:cNvPr id="3" name="Espace réservé du contenu 2"/>
          <p:cNvSpPr>
            <a:spLocks noGrp="1"/>
          </p:cNvSpPr>
          <p:nvPr>
            <p:ph idx="1"/>
          </p:nvPr>
        </p:nvSpPr>
        <p:spPr>
          <a:xfrm>
            <a:off x="779463" y="1949823"/>
            <a:ext cx="7583488" cy="4382033"/>
          </a:xfrm>
        </p:spPr>
        <p:txBody>
          <a:bodyPr>
            <a:normAutofit lnSpcReduction="10000"/>
          </a:bodyPr>
          <a:lstStyle/>
          <a:p>
            <a:r>
              <a:rPr lang="fr-FR" dirty="0"/>
              <a:t>voici un exemple de </a:t>
            </a:r>
            <a:r>
              <a:rPr lang="fr-FR" dirty="0" err="1"/>
              <a:t>référentiel</a:t>
            </a:r>
            <a:r>
              <a:rPr lang="fr-FR" dirty="0"/>
              <a:t> de discussion </a:t>
            </a:r>
            <a:r>
              <a:rPr lang="fr-FR" dirty="0" err="1"/>
              <a:t>élabore</a:t>
            </a:r>
            <a:r>
              <a:rPr lang="fr-FR" dirty="0"/>
              <a:t>́ collectivement dans une classe de 4e primaire. Chaque groupe s’est choisi ensuite un sujet de la liste </a:t>
            </a:r>
            <a:r>
              <a:rPr lang="fr-FR" dirty="0" err="1"/>
              <a:t>établie</a:t>
            </a:r>
            <a:r>
              <a:rPr lang="fr-FR" dirty="0"/>
              <a:t> collectivement et a </a:t>
            </a:r>
            <a:r>
              <a:rPr lang="fr-FR" dirty="0" err="1"/>
              <a:t>mene</a:t>
            </a:r>
            <a:r>
              <a:rPr lang="fr-FR" dirty="0"/>
              <a:t>́ une discussion qui s’est </a:t>
            </a:r>
            <a:r>
              <a:rPr lang="fr-FR" dirty="0" err="1"/>
              <a:t>concrétisée</a:t>
            </a:r>
            <a:r>
              <a:rPr lang="fr-FR" dirty="0"/>
              <a:t> par une </a:t>
            </a:r>
            <a:r>
              <a:rPr lang="fr-FR" dirty="0" err="1"/>
              <a:t>schématisation</a:t>
            </a:r>
            <a:r>
              <a:rPr lang="fr-FR" dirty="0"/>
              <a:t> (dessin, phrase, extrait de </a:t>
            </a:r>
            <a:r>
              <a:rPr lang="fr-FR" dirty="0" err="1"/>
              <a:t>récit</a:t>
            </a:r>
            <a:r>
              <a:rPr lang="fr-FR" dirty="0"/>
              <a:t>, ..) qui sert de support à la mise en commun des </a:t>
            </a:r>
            <a:r>
              <a:rPr lang="fr-FR" dirty="0" err="1"/>
              <a:t>échanges</a:t>
            </a:r>
            <a:r>
              <a:rPr lang="fr-FR" dirty="0"/>
              <a:t> produits en petit groupe. </a:t>
            </a:r>
          </a:p>
          <a:p>
            <a:r>
              <a:rPr lang="fr-FR" dirty="0" err="1"/>
              <a:t>Référentiel</a:t>
            </a:r>
            <a:r>
              <a:rPr lang="fr-FR" dirty="0"/>
              <a:t> de discussion</a:t>
            </a:r>
            <a:br>
              <a:rPr lang="fr-FR" dirty="0"/>
            </a:br>
            <a:r>
              <a:rPr lang="fr-FR" dirty="0"/>
              <a:t>• Pourquoi le papa ne donne-t-il pas la recette de la tarte </a:t>
            </a:r>
            <a:r>
              <a:rPr lang="fr-FR" dirty="0" smtClean="0"/>
              <a:t>? </a:t>
            </a:r>
            <a:r>
              <a:rPr lang="fr-FR" dirty="0"/>
              <a:t>À quoi sert cette tarte ?</a:t>
            </a:r>
            <a:br>
              <a:rPr lang="fr-FR" dirty="0"/>
            </a:br>
            <a:r>
              <a:rPr lang="fr-FR" dirty="0"/>
              <a:t>• </a:t>
            </a:r>
            <a:r>
              <a:rPr lang="fr-FR" dirty="0" smtClean="0"/>
              <a:t>Est</a:t>
            </a:r>
            <a:r>
              <a:rPr lang="fr-FR" dirty="0"/>
              <a:t>-ce que les ennemis peuvent devenir des amis ?</a:t>
            </a:r>
            <a:br>
              <a:rPr lang="fr-FR" dirty="0"/>
            </a:br>
            <a:r>
              <a:rPr lang="fr-FR" dirty="0" smtClean="0"/>
              <a:t>• </a:t>
            </a:r>
            <a:r>
              <a:rPr lang="fr-FR" dirty="0"/>
              <a:t>L’</a:t>
            </a:r>
            <a:r>
              <a:rPr lang="fr-FR" dirty="0" err="1"/>
              <a:t>idée</a:t>
            </a:r>
            <a:r>
              <a:rPr lang="fr-FR" dirty="0"/>
              <a:t> de faire une tarte, </a:t>
            </a:r>
            <a:r>
              <a:rPr lang="fr-FR" dirty="0" err="1"/>
              <a:t>était-ce</a:t>
            </a:r>
            <a:r>
              <a:rPr lang="fr-FR" dirty="0"/>
              <a:t> une bonne </a:t>
            </a:r>
            <a:r>
              <a:rPr lang="fr-FR" dirty="0" err="1"/>
              <a:t>idée</a:t>
            </a:r>
            <a:r>
              <a:rPr lang="fr-FR" dirty="0"/>
              <a:t> ?</a:t>
            </a:r>
            <a:br>
              <a:rPr lang="fr-FR" dirty="0"/>
            </a:br>
            <a:r>
              <a:rPr lang="fr-FR" dirty="0"/>
              <a:t>• </a:t>
            </a:r>
            <a:r>
              <a:rPr lang="fr-FR" dirty="0" smtClean="0"/>
              <a:t>Est</a:t>
            </a:r>
            <a:r>
              <a:rPr lang="fr-FR" dirty="0"/>
              <a:t>-ce qu’on doit partager ses amis ? </a:t>
            </a:r>
            <a:endParaRPr lang="fr-FR" dirty="0">
              <a:effectLst/>
            </a:endParaRPr>
          </a:p>
        </p:txBody>
      </p:sp>
    </p:spTree>
    <p:extLst>
      <p:ext uri="{BB962C8B-B14F-4D97-AF65-F5344CB8AC3E}">
        <p14:creationId xmlns:p14="http://schemas.microsoft.com/office/powerpoint/2010/main" val="381378448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pistes spéciales </a:t>
            </a:r>
            <a:endParaRPr lang="fr-FR" dirty="0"/>
          </a:p>
        </p:txBody>
      </p:sp>
      <p:sp>
        <p:nvSpPr>
          <p:cNvPr id="3" name="Espace réservé du contenu 2"/>
          <p:cNvSpPr>
            <a:spLocks noGrp="1"/>
          </p:cNvSpPr>
          <p:nvPr>
            <p:ph idx="1"/>
          </p:nvPr>
        </p:nvSpPr>
        <p:spPr>
          <a:xfrm>
            <a:off x="489857" y="1949824"/>
            <a:ext cx="8255000" cy="4400176"/>
          </a:xfrm>
        </p:spPr>
        <p:txBody>
          <a:bodyPr>
            <a:normAutofit fontScale="85000" lnSpcReduction="20000"/>
          </a:bodyPr>
          <a:lstStyle/>
          <a:p>
            <a:pPr marL="0" indent="0">
              <a:buNone/>
            </a:pPr>
            <a:r>
              <a:rPr lang="fr-FR" b="1" dirty="0"/>
              <a:t>Les pistes </a:t>
            </a:r>
            <a:r>
              <a:rPr lang="fr-FR" b="1" dirty="0" err="1"/>
              <a:t>spéciales</a:t>
            </a:r>
            <a:r>
              <a:rPr lang="fr-FR" b="1" dirty="0"/>
              <a:t> </a:t>
            </a:r>
            <a:endParaRPr lang="fr-FR" dirty="0"/>
          </a:p>
          <a:p>
            <a:r>
              <a:rPr lang="fr-FR" dirty="0"/>
              <a:t>Les pistes </a:t>
            </a:r>
            <a:r>
              <a:rPr lang="fr-FR" dirty="0" err="1"/>
              <a:t>spéciales</a:t>
            </a:r>
            <a:r>
              <a:rPr lang="fr-FR" dirty="0"/>
              <a:t> permettent d’orienter la discussion sur l’un ou l’autre aspect du texte qui a posé </a:t>
            </a:r>
            <a:r>
              <a:rPr lang="fr-FR" dirty="0" err="1"/>
              <a:t>problème</a:t>
            </a:r>
            <a:r>
              <a:rPr lang="fr-FR" dirty="0"/>
              <a:t> aux </a:t>
            </a:r>
            <a:r>
              <a:rPr lang="fr-FR" dirty="0" err="1"/>
              <a:t>élèves</a:t>
            </a:r>
            <a:r>
              <a:rPr lang="fr-FR" dirty="0"/>
              <a:t>. voici trois exemples de pistes </a:t>
            </a:r>
            <a:r>
              <a:rPr lang="fr-FR" dirty="0" err="1"/>
              <a:t>spéciales</a:t>
            </a:r>
            <a:r>
              <a:rPr lang="fr-FR" dirty="0"/>
              <a:t> </a:t>
            </a:r>
            <a:r>
              <a:rPr lang="fr-FR" dirty="0" err="1"/>
              <a:t>liées</a:t>
            </a:r>
            <a:r>
              <a:rPr lang="fr-FR" dirty="0"/>
              <a:t> à certaines questions du questionnaire PIRLS 2011 mal </a:t>
            </a:r>
            <a:r>
              <a:rPr lang="fr-FR" dirty="0" err="1"/>
              <a:t>réussies</a:t>
            </a:r>
            <a:r>
              <a:rPr lang="fr-FR" dirty="0"/>
              <a:t> par les </a:t>
            </a:r>
            <a:r>
              <a:rPr lang="fr-FR" dirty="0" err="1"/>
              <a:t>élèves</a:t>
            </a:r>
            <a:r>
              <a:rPr lang="fr-FR" dirty="0"/>
              <a:t>. Ces pistes pourraient </a:t>
            </a:r>
            <a:r>
              <a:rPr lang="fr-FR" dirty="0" err="1"/>
              <a:t>être</a:t>
            </a:r>
            <a:r>
              <a:rPr lang="fr-FR" dirty="0"/>
              <a:t> </a:t>
            </a:r>
            <a:r>
              <a:rPr lang="fr-FR" dirty="0" err="1"/>
              <a:t>attribuées</a:t>
            </a:r>
            <a:r>
              <a:rPr lang="fr-FR" dirty="0"/>
              <a:t> à </a:t>
            </a:r>
            <a:r>
              <a:rPr lang="fr-FR" dirty="0" err="1"/>
              <a:t>différents</a:t>
            </a:r>
            <a:r>
              <a:rPr lang="fr-FR" dirty="0"/>
              <a:t> groupes d’</a:t>
            </a:r>
            <a:r>
              <a:rPr lang="fr-FR" dirty="0" err="1"/>
              <a:t>élèves</a:t>
            </a:r>
            <a:r>
              <a:rPr lang="fr-FR" dirty="0"/>
              <a:t> et faire ensuite l’objet d’une mise en commun. </a:t>
            </a:r>
          </a:p>
          <a:p>
            <a:r>
              <a:rPr lang="fr-FR" dirty="0"/>
              <a:t>Piste 1 : À quoi sert la Tarte Anti-ennemi ?</a:t>
            </a:r>
            <a:br>
              <a:rPr lang="fr-FR" dirty="0"/>
            </a:br>
            <a:r>
              <a:rPr lang="fr-FR" dirty="0"/>
              <a:t>Piste 2 : Quel genre de papa est-ce ?</a:t>
            </a:r>
            <a:br>
              <a:rPr lang="fr-FR" dirty="0"/>
            </a:br>
            <a:r>
              <a:rPr lang="fr-FR" dirty="0"/>
              <a:t>Piste 3 : Quelle </a:t>
            </a:r>
            <a:r>
              <a:rPr lang="fr-FR" dirty="0" err="1"/>
              <a:t>leçon</a:t>
            </a:r>
            <a:r>
              <a:rPr lang="fr-FR" dirty="0"/>
              <a:t> peut-on tirer de cette histoire ? </a:t>
            </a:r>
          </a:p>
          <a:p>
            <a:r>
              <a:rPr lang="fr-FR" dirty="0"/>
              <a:t>La trace </a:t>
            </a:r>
            <a:r>
              <a:rPr lang="fr-FR" dirty="0" err="1"/>
              <a:t>écrite</a:t>
            </a:r>
            <a:r>
              <a:rPr lang="fr-FR" dirty="0"/>
              <a:t> de la discussion (dessin, phrase, extrait de </a:t>
            </a:r>
            <a:r>
              <a:rPr lang="fr-FR" dirty="0" err="1"/>
              <a:t>récit</a:t>
            </a:r>
            <a:r>
              <a:rPr lang="fr-FR" dirty="0"/>
              <a:t>...) conditionne l’</a:t>
            </a:r>
            <a:r>
              <a:rPr lang="fr-FR" dirty="0" err="1"/>
              <a:t>efficacite</a:t>
            </a:r>
            <a:r>
              <a:rPr lang="fr-FR" dirty="0"/>
              <a:t>́ du dispositif. </a:t>
            </a:r>
            <a:r>
              <a:rPr lang="fr-FR" dirty="0" smtClean="0"/>
              <a:t>Elle </a:t>
            </a:r>
            <a:r>
              <a:rPr lang="fr-FR" dirty="0"/>
              <a:t>permet d’aller </a:t>
            </a:r>
            <a:r>
              <a:rPr lang="fr-FR" dirty="0" err="1"/>
              <a:t>au-dela</a:t>
            </a:r>
            <a:r>
              <a:rPr lang="fr-FR" dirty="0"/>
              <a:t>̀ d’un simple </a:t>
            </a:r>
            <a:r>
              <a:rPr lang="fr-FR" dirty="0" err="1"/>
              <a:t>échange</a:t>
            </a:r>
            <a:r>
              <a:rPr lang="fr-FR" dirty="0"/>
              <a:t> au cours duquel se juxtaposent les points de vue. </a:t>
            </a:r>
            <a:r>
              <a:rPr lang="fr-FR" dirty="0" smtClean="0"/>
              <a:t>En </a:t>
            </a:r>
            <a:r>
              <a:rPr lang="fr-FR" dirty="0"/>
              <a:t>collaborant à la production d’une affiche qui articule les </a:t>
            </a:r>
            <a:r>
              <a:rPr lang="fr-FR" dirty="0" err="1"/>
              <a:t>différentes</a:t>
            </a:r>
            <a:r>
              <a:rPr lang="fr-FR" dirty="0"/>
              <a:t> </a:t>
            </a:r>
            <a:r>
              <a:rPr lang="fr-FR" dirty="0" err="1"/>
              <a:t>interprétations</a:t>
            </a:r>
            <a:r>
              <a:rPr lang="fr-FR" dirty="0"/>
              <a:t>, les </a:t>
            </a:r>
            <a:r>
              <a:rPr lang="fr-FR" dirty="0" err="1"/>
              <a:t>élèves</a:t>
            </a:r>
            <a:r>
              <a:rPr lang="fr-FR" dirty="0"/>
              <a:t> prennent en effet en compte les points de vue alternatifs et construisent une </a:t>
            </a:r>
            <a:r>
              <a:rPr lang="fr-FR" dirty="0" err="1"/>
              <a:t>représentation</a:t>
            </a:r>
            <a:r>
              <a:rPr lang="fr-FR" dirty="0"/>
              <a:t> de la lecture qui encourage l’</a:t>
            </a:r>
            <a:r>
              <a:rPr lang="fr-FR" dirty="0" err="1"/>
              <a:t>interprétation</a:t>
            </a:r>
            <a:r>
              <a:rPr lang="fr-FR" dirty="0"/>
              <a:t> des </a:t>
            </a:r>
            <a:r>
              <a:rPr lang="fr-FR" dirty="0" err="1"/>
              <a:t>récits</a:t>
            </a:r>
            <a:r>
              <a:rPr lang="fr-FR" dirty="0"/>
              <a:t>. </a:t>
            </a:r>
          </a:p>
        </p:txBody>
      </p:sp>
    </p:spTree>
    <p:extLst>
      <p:ext uri="{BB962C8B-B14F-4D97-AF65-F5344CB8AC3E}">
        <p14:creationId xmlns:p14="http://schemas.microsoft.com/office/powerpoint/2010/main" val="185445374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Autres pistes</a:t>
            </a:r>
            <a:endParaRPr lang="fr-FR" dirty="0"/>
          </a:p>
        </p:txBody>
      </p:sp>
      <p:sp>
        <p:nvSpPr>
          <p:cNvPr id="3" name="Espace réservé du contenu 2"/>
          <p:cNvSpPr>
            <a:spLocks noGrp="1"/>
          </p:cNvSpPr>
          <p:nvPr>
            <p:ph idx="1"/>
          </p:nvPr>
        </p:nvSpPr>
        <p:spPr/>
        <p:txBody>
          <a:bodyPr/>
          <a:lstStyle/>
          <a:p>
            <a:pPr marL="0" indent="0">
              <a:buNone/>
            </a:pPr>
            <a:r>
              <a:rPr lang="fr-FR" dirty="0" smtClean="0"/>
              <a:t>Pour les élèves qui éprouvent des difficultés à interpréter, à construire le sens global d’un texte : </a:t>
            </a:r>
          </a:p>
          <a:p>
            <a:r>
              <a:rPr lang="fr-FR" dirty="0" smtClean="0"/>
              <a:t>Mettre le récit en réseau :</a:t>
            </a:r>
          </a:p>
          <a:p>
            <a:r>
              <a:rPr lang="fr-FR" dirty="0" smtClean="0"/>
              <a:t>« La tarte Anti- ennemi » avec « Tarte à tout » et « Une tarte mortelle » (épisode de Bob l’éponge).</a:t>
            </a:r>
            <a:endParaRPr lang="fr-FR" dirty="0"/>
          </a:p>
        </p:txBody>
      </p:sp>
    </p:spTree>
    <p:extLst>
      <p:ext uri="{BB962C8B-B14F-4D97-AF65-F5344CB8AC3E}">
        <p14:creationId xmlns:p14="http://schemas.microsoft.com/office/powerpoint/2010/main" val="377566466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Des écueils à éviter</a:t>
            </a:r>
            <a:endParaRPr lang="fr-FR" dirty="0">
              <a:solidFill>
                <a:srgbClr val="FF0000"/>
              </a:solidFill>
            </a:endParaRPr>
          </a:p>
        </p:txBody>
      </p:sp>
      <p:sp>
        <p:nvSpPr>
          <p:cNvPr id="3" name="Espace réservé du contenu 2"/>
          <p:cNvSpPr>
            <a:spLocks noGrp="1"/>
          </p:cNvSpPr>
          <p:nvPr>
            <p:ph idx="1"/>
          </p:nvPr>
        </p:nvSpPr>
        <p:spPr/>
        <p:txBody>
          <a:bodyPr/>
          <a:lstStyle/>
          <a:p>
            <a:r>
              <a:rPr lang="fr-FR" dirty="0" smtClean="0">
                <a:solidFill>
                  <a:srgbClr val="0000FF"/>
                </a:solidFill>
              </a:rPr>
              <a:t>Oublier le texte </a:t>
            </a:r>
            <a:r>
              <a:rPr lang="fr-FR" dirty="0" smtClean="0"/>
              <a:t>: laisser les expériences personnelles prendre le pas sur l’interprétation du récit. </a:t>
            </a:r>
          </a:p>
          <a:p>
            <a:r>
              <a:rPr lang="fr-FR" dirty="0" smtClean="0">
                <a:solidFill>
                  <a:srgbClr val="0000FF"/>
                </a:solidFill>
              </a:rPr>
              <a:t>Faire l’impasse sur l’analyse du fonctionnement en groupe et sur l’analyse des processus de compréhension.</a:t>
            </a:r>
            <a:r>
              <a:rPr lang="fr-FR" dirty="0" smtClean="0"/>
              <a:t> </a:t>
            </a:r>
            <a:r>
              <a:rPr lang="fr-FR" dirty="0"/>
              <a:t>S’il n’est pas utile de chercher à mettre tout le monde d’accord sur une </a:t>
            </a:r>
            <a:r>
              <a:rPr lang="fr-FR" dirty="0" smtClean="0"/>
              <a:t>interprétation, </a:t>
            </a:r>
            <a:r>
              <a:rPr lang="fr-FR" dirty="0"/>
              <a:t>il convient toutefois de </a:t>
            </a:r>
            <a:r>
              <a:rPr lang="fr-FR" dirty="0" err="1"/>
              <a:t>définir</a:t>
            </a:r>
            <a:r>
              <a:rPr lang="fr-FR" dirty="0"/>
              <a:t> progressivement les </a:t>
            </a:r>
            <a:r>
              <a:rPr lang="fr-FR" dirty="0" err="1"/>
              <a:t>règles</a:t>
            </a:r>
            <a:r>
              <a:rPr lang="fr-FR" dirty="0"/>
              <a:t> qui favorisent une discussion efficace. Il s’agit notamment d’apprendre à </a:t>
            </a:r>
            <a:r>
              <a:rPr lang="fr-FR" dirty="0" err="1"/>
              <a:t>négocier</a:t>
            </a:r>
            <a:r>
              <a:rPr lang="fr-FR" dirty="0"/>
              <a:t> et à se mettre d’accord sur les </a:t>
            </a:r>
            <a:r>
              <a:rPr lang="fr-FR" dirty="0" err="1"/>
              <a:t>modalités</a:t>
            </a:r>
            <a:r>
              <a:rPr lang="fr-FR" dirty="0"/>
              <a:t> de </a:t>
            </a:r>
            <a:r>
              <a:rPr lang="fr-FR" dirty="0" err="1"/>
              <a:t>représentation</a:t>
            </a:r>
            <a:r>
              <a:rPr lang="fr-FR" dirty="0"/>
              <a:t> du fruit de la discussion. </a:t>
            </a:r>
          </a:p>
          <a:p>
            <a:endParaRPr lang="fr-FR" dirty="0"/>
          </a:p>
        </p:txBody>
      </p:sp>
    </p:spTree>
    <p:extLst>
      <p:ext uri="{BB962C8B-B14F-4D97-AF65-F5344CB8AC3E}">
        <p14:creationId xmlns:p14="http://schemas.microsoft.com/office/powerpoint/2010/main" val="47615157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bg2"/>
                </a:solidFill>
              </a:rPr>
              <a:t>Enseigner les stratégies de compréhension de façon explicite </a:t>
            </a:r>
            <a:endParaRPr lang="fr-FR" dirty="0">
              <a:solidFill>
                <a:schemeClr val="bg2"/>
              </a:solidFill>
            </a:endParaRPr>
          </a:p>
        </p:txBody>
      </p:sp>
      <p:sp>
        <p:nvSpPr>
          <p:cNvPr id="3" name="Espace réservé du contenu 2"/>
          <p:cNvSpPr>
            <a:spLocks noGrp="1"/>
          </p:cNvSpPr>
          <p:nvPr>
            <p:ph idx="1"/>
          </p:nvPr>
        </p:nvSpPr>
        <p:spPr/>
        <p:txBody>
          <a:bodyPr/>
          <a:lstStyle/>
          <a:p>
            <a:r>
              <a:rPr lang="fr-FR" dirty="0" smtClean="0"/>
              <a:t>Référence aux outils de Roland </a:t>
            </a:r>
            <a:r>
              <a:rPr lang="fr-FR" dirty="0" err="1" smtClean="0"/>
              <a:t>Goigoux</a:t>
            </a:r>
            <a:r>
              <a:rPr lang="fr-FR" dirty="0" smtClean="0"/>
              <a:t> et Sylvie </a:t>
            </a:r>
            <a:r>
              <a:rPr lang="fr-FR" dirty="0" err="1" smtClean="0"/>
              <a:t>Cèbe</a:t>
            </a:r>
            <a:r>
              <a:rPr lang="fr-FR" dirty="0"/>
              <a:t> </a:t>
            </a:r>
            <a:endParaRPr lang="fr-FR" dirty="0" smtClean="0"/>
          </a:p>
          <a:p>
            <a:pPr marL="0" indent="0">
              <a:buNone/>
            </a:pPr>
            <a:r>
              <a:rPr lang="fr-FR" dirty="0" smtClean="0"/>
              <a:t>LECTOR – LECTRIX </a:t>
            </a:r>
            <a:endParaRPr lang="fr-FR" dirty="0"/>
          </a:p>
          <a:p>
            <a:pPr marL="0" indent="0">
              <a:buNone/>
            </a:pPr>
            <a:r>
              <a:rPr lang="fr-FR" dirty="0" smtClean="0"/>
              <a:t>Enseigner les processus visant à représenter, reformuler, rappeler les informations.</a:t>
            </a:r>
          </a:p>
          <a:p>
            <a:pPr marL="0" indent="0">
              <a:buNone/>
            </a:pPr>
            <a:r>
              <a:rPr lang="fr-FR" dirty="0" smtClean="0"/>
              <a:t>Apprendre aux élèves à traiter des questionnaires de lecture, à relire et à être stratégiques face à des questionnaires à choix multiples.</a:t>
            </a:r>
          </a:p>
        </p:txBody>
      </p:sp>
    </p:spTree>
    <p:extLst>
      <p:ext uri="{BB962C8B-B14F-4D97-AF65-F5344CB8AC3E}">
        <p14:creationId xmlns:p14="http://schemas.microsoft.com/office/powerpoint/2010/main" val="399406063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2" y="295833"/>
            <a:ext cx="8019823" cy="1143000"/>
          </a:xfrm>
        </p:spPr>
        <p:txBody>
          <a:bodyPr>
            <a:normAutofit fontScale="90000"/>
          </a:bodyPr>
          <a:lstStyle/>
          <a:p>
            <a:r>
              <a:rPr lang="fr-FR" dirty="0" smtClean="0">
                <a:solidFill>
                  <a:srgbClr val="0096FF"/>
                </a:solidFill>
              </a:rPr>
              <a:t>3.3 Une analyse des difficultés générées par le texte « Le mystère de la dent géante »</a:t>
            </a:r>
            <a:endParaRPr lang="fr-FR" dirty="0">
              <a:solidFill>
                <a:srgbClr val="0096FF"/>
              </a:solidFill>
            </a:endParaRPr>
          </a:p>
        </p:txBody>
      </p:sp>
      <p:sp>
        <p:nvSpPr>
          <p:cNvPr id="3" name="Espace réservé du contenu 2"/>
          <p:cNvSpPr>
            <a:spLocks noGrp="1"/>
          </p:cNvSpPr>
          <p:nvPr>
            <p:ph idx="1"/>
          </p:nvPr>
        </p:nvSpPr>
        <p:spPr>
          <a:xfrm>
            <a:off x="388471" y="1949823"/>
            <a:ext cx="8410814" cy="4418319"/>
          </a:xfrm>
        </p:spPr>
        <p:txBody>
          <a:bodyPr>
            <a:normAutofit/>
          </a:bodyPr>
          <a:lstStyle/>
          <a:p>
            <a:r>
              <a:rPr lang="fr-FR" dirty="0"/>
              <a:t>L’une des </a:t>
            </a:r>
            <a:r>
              <a:rPr lang="fr-FR" dirty="0" err="1"/>
              <a:t>difficultés</a:t>
            </a:r>
            <a:r>
              <a:rPr lang="fr-FR" dirty="0"/>
              <a:t> de ce texte (annexe 2) </a:t>
            </a:r>
            <a:r>
              <a:rPr lang="fr-FR" dirty="0" err="1"/>
              <a:t>réside</a:t>
            </a:r>
            <a:r>
              <a:rPr lang="fr-FR" dirty="0"/>
              <a:t> dans le fait que les </a:t>
            </a:r>
            <a:r>
              <a:rPr lang="fr-FR" dirty="0" err="1"/>
              <a:t>élèves</a:t>
            </a:r>
            <a:r>
              <a:rPr lang="fr-FR" dirty="0"/>
              <a:t> sont </a:t>
            </a:r>
            <a:r>
              <a:rPr lang="fr-FR" dirty="0" err="1"/>
              <a:t>confrontés</a:t>
            </a:r>
            <a:r>
              <a:rPr lang="fr-FR" dirty="0"/>
              <a:t> à une </a:t>
            </a:r>
            <a:r>
              <a:rPr lang="fr-FR" dirty="0" err="1"/>
              <a:t>idée</a:t>
            </a:r>
            <a:r>
              <a:rPr lang="fr-FR" dirty="0"/>
              <a:t> qui ne leur est pas nouvelle, tous savent en effet que des animaux tels que les dinosaures ont existé autrefois et qu’ils se sont </a:t>
            </a:r>
            <a:r>
              <a:rPr lang="fr-FR" dirty="0" err="1"/>
              <a:t>éteints</a:t>
            </a:r>
            <a:r>
              <a:rPr lang="fr-FR" dirty="0"/>
              <a:t> depuis de nombreuses </a:t>
            </a:r>
            <a:r>
              <a:rPr lang="fr-FR" dirty="0" err="1"/>
              <a:t>années</a:t>
            </a:r>
            <a:r>
              <a:rPr lang="fr-FR" dirty="0"/>
              <a:t>. </a:t>
            </a:r>
            <a:endParaRPr lang="fr-FR" dirty="0" smtClean="0"/>
          </a:p>
          <a:p>
            <a:r>
              <a:rPr lang="fr-FR" dirty="0" smtClean="0"/>
              <a:t>Pour </a:t>
            </a:r>
            <a:r>
              <a:rPr lang="fr-FR" dirty="0"/>
              <a:t>bien comprendre le sens du texte, les </a:t>
            </a:r>
            <a:r>
              <a:rPr lang="fr-FR" dirty="0" err="1"/>
              <a:t>élèves</a:t>
            </a:r>
            <a:r>
              <a:rPr lang="fr-FR" dirty="0"/>
              <a:t> doivent donc se </a:t>
            </a:r>
            <a:r>
              <a:rPr lang="fr-FR" dirty="0" err="1"/>
              <a:t>référer</a:t>
            </a:r>
            <a:r>
              <a:rPr lang="fr-FR" dirty="0"/>
              <a:t> au texte et </a:t>
            </a:r>
            <a:r>
              <a:rPr lang="fr-FR" dirty="0" err="1"/>
              <a:t>considérer</a:t>
            </a:r>
            <a:r>
              <a:rPr lang="fr-FR" dirty="0"/>
              <a:t> comme des </a:t>
            </a:r>
            <a:r>
              <a:rPr lang="fr-FR" dirty="0" err="1"/>
              <a:t>hypothèses</a:t>
            </a:r>
            <a:r>
              <a:rPr lang="fr-FR" dirty="0"/>
              <a:t> non pertinentes aujourd’hui : des </a:t>
            </a:r>
            <a:r>
              <a:rPr lang="fr-FR" dirty="0" err="1"/>
              <a:t>hypothèses</a:t>
            </a:r>
            <a:r>
              <a:rPr lang="fr-FR" dirty="0"/>
              <a:t> relatives au fait que les fossiles appartenaient à de gros animaux ou encore à des </a:t>
            </a:r>
            <a:r>
              <a:rPr lang="fr-FR" dirty="0" err="1"/>
              <a:t>géants</a:t>
            </a:r>
            <a:r>
              <a:rPr lang="fr-FR" dirty="0"/>
              <a:t>. Cette </a:t>
            </a:r>
            <a:r>
              <a:rPr lang="fr-FR" dirty="0" err="1"/>
              <a:t>précaution</a:t>
            </a:r>
            <a:r>
              <a:rPr lang="fr-FR" dirty="0"/>
              <a:t> est toutefois </a:t>
            </a:r>
            <a:r>
              <a:rPr lang="fr-FR" dirty="0" err="1"/>
              <a:t>explicitée</a:t>
            </a:r>
            <a:r>
              <a:rPr lang="fr-FR" dirty="0"/>
              <a:t> dans le chapeau du texte. </a:t>
            </a:r>
          </a:p>
          <a:p>
            <a:endParaRPr lang="fr-FR" dirty="0"/>
          </a:p>
        </p:txBody>
      </p:sp>
    </p:spTree>
    <p:extLst>
      <p:ext uri="{BB962C8B-B14F-4D97-AF65-F5344CB8AC3E}">
        <p14:creationId xmlns:p14="http://schemas.microsoft.com/office/powerpoint/2010/main" val="152598234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Présentation du document </a:t>
            </a:r>
            <a:endParaRPr lang="fr-FR" dirty="0">
              <a:solidFill>
                <a:srgbClr val="0096FF"/>
              </a:solidFill>
            </a:endParaRPr>
          </a:p>
        </p:txBody>
      </p:sp>
      <p:sp>
        <p:nvSpPr>
          <p:cNvPr id="3" name="Espace réservé du contenu 2"/>
          <p:cNvSpPr>
            <a:spLocks noGrp="1"/>
          </p:cNvSpPr>
          <p:nvPr>
            <p:ph idx="1"/>
          </p:nvPr>
        </p:nvSpPr>
        <p:spPr>
          <a:xfrm>
            <a:off x="399144" y="1949823"/>
            <a:ext cx="8400142" cy="4454605"/>
          </a:xfrm>
        </p:spPr>
        <p:txBody>
          <a:bodyPr>
            <a:normAutofit/>
          </a:bodyPr>
          <a:lstStyle/>
          <a:p>
            <a:r>
              <a:rPr lang="fr-FR" dirty="0"/>
              <a:t>La distinction que ces auteurs </a:t>
            </a:r>
            <a:r>
              <a:rPr lang="fr-FR" dirty="0" err="1"/>
              <a:t>établissent</a:t>
            </a:r>
            <a:r>
              <a:rPr lang="fr-FR" dirty="0"/>
              <a:t> entre l’usage automatisé ou </a:t>
            </a:r>
            <a:r>
              <a:rPr lang="fr-FR" dirty="0" err="1"/>
              <a:t>délibére</a:t>
            </a:r>
            <a:r>
              <a:rPr lang="fr-FR" dirty="0"/>
              <a:t>́ des processus de </a:t>
            </a:r>
            <a:r>
              <a:rPr lang="fr-FR" dirty="0" err="1"/>
              <a:t>compréhension</a:t>
            </a:r>
            <a:r>
              <a:rPr lang="fr-FR" dirty="0"/>
              <a:t> offre un </a:t>
            </a:r>
            <a:r>
              <a:rPr lang="fr-FR" dirty="0" err="1"/>
              <a:t>éclairage</a:t>
            </a:r>
            <a:r>
              <a:rPr lang="fr-FR" dirty="0"/>
              <a:t> </a:t>
            </a:r>
            <a:r>
              <a:rPr lang="fr-FR" dirty="0" err="1"/>
              <a:t>précieux</a:t>
            </a:r>
            <a:r>
              <a:rPr lang="fr-FR" dirty="0"/>
              <a:t> pour concevoir des pistes d’</a:t>
            </a:r>
            <a:r>
              <a:rPr lang="fr-FR" dirty="0" err="1"/>
              <a:t>activités</a:t>
            </a:r>
            <a:r>
              <a:rPr lang="fr-FR" dirty="0"/>
              <a:t> susceptibles d’</a:t>
            </a:r>
            <a:r>
              <a:rPr lang="fr-FR" dirty="0" err="1"/>
              <a:t>améliorer</a:t>
            </a:r>
            <a:r>
              <a:rPr lang="fr-FR" dirty="0"/>
              <a:t> le niveau de lecture de nos </a:t>
            </a:r>
            <a:r>
              <a:rPr lang="fr-FR" dirty="0" err="1"/>
              <a:t>élèves</a:t>
            </a:r>
            <a:r>
              <a:rPr lang="fr-FR" dirty="0"/>
              <a:t>. </a:t>
            </a:r>
            <a:endParaRPr lang="fr-FR" dirty="0" smtClean="0"/>
          </a:p>
          <a:p>
            <a:r>
              <a:rPr lang="fr-FR" dirty="0" smtClean="0"/>
              <a:t>Comment </a:t>
            </a:r>
            <a:r>
              <a:rPr lang="fr-FR" dirty="0"/>
              <a:t>concevoir des </a:t>
            </a:r>
            <a:r>
              <a:rPr lang="fr-FR" dirty="0" err="1"/>
              <a:t>activités</a:t>
            </a:r>
            <a:r>
              <a:rPr lang="fr-FR" dirty="0"/>
              <a:t> qui permettent aux </a:t>
            </a:r>
            <a:r>
              <a:rPr lang="fr-FR" dirty="0" err="1"/>
              <a:t>élèves</a:t>
            </a:r>
            <a:r>
              <a:rPr lang="fr-FR" dirty="0"/>
              <a:t> qui ne maitrisent pas certains processus, d’apprendre à les utiliser de </a:t>
            </a:r>
            <a:r>
              <a:rPr lang="fr-FR" dirty="0" err="1"/>
              <a:t>façon</a:t>
            </a:r>
            <a:r>
              <a:rPr lang="fr-FR" dirty="0"/>
              <a:t> consciente et </a:t>
            </a:r>
            <a:r>
              <a:rPr lang="fr-FR" dirty="0" err="1"/>
              <a:t>délibérée</a:t>
            </a:r>
            <a:r>
              <a:rPr lang="fr-FR" dirty="0"/>
              <a:t>, avec l’aide de l’enseignant ou en interaction avec d’autres </a:t>
            </a:r>
            <a:r>
              <a:rPr lang="fr-FR" dirty="0" err="1"/>
              <a:t>élèves</a:t>
            </a:r>
            <a:r>
              <a:rPr lang="fr-FR" dirty="0"/>
              <a:t> </a:t>
            </a:r>
            <a:r>
              <a:rPr lang="fr-FR" dirty="0" smtClean="0"/>
              <a:t>?</a:t>
            </a:r>
          </a:p>
          <a:p>
            <a:r>
              <a:rPr lang="fr-FR" dirty="0" smtClean="0"/>
              <a:t> </a:t>
            </a:r>
            <a:r>
              <a:rPr lang="fr-FR" dirty="0"/>
              <a:t>Comment faire en sorte que les </a:t>
            </a:r>
            <a:r>
              <a:rPr lang="fr-FR" dirty="0" err="1"/>
              <a:t>élèves</a:t>
            </a:r>
            <a:r>
              <a:rPr lang="fr-FR" dirty="0"/>
              <a:t> parviennent ensuite à les mobiliser de </a:t>
            </a:r>
            <a:r>
              <a:rPr lang="fr-FR" dirty="0" err="1"/>
              <a:t>façon</a:t>
            </a:r>
            <a:r>
              <a:rPr lang="fr-FR" dirty="0"/>
              <a:t> autonome dans des situations </a:t>
            </a:r>
            <a:r>
              <a:rPr lang="fr-FR" dirty="0" err="1"/>
              <a:t>variées</a:t>
            </a:r>
            <a:r>
              <a:rPr lang="fr-FR" dirty="0"/>
              <a:t> et face à des textes progressant en </a:t>
            </a:r>
            <a:r>
              <a:rPr lang="fr-FR" dirty="0" err="1"/>
              <a:t>complexite</a:t>
            </a:r>
            <a:r>
              <a:rPr lang="fr-FR" dirty="0"/>
              <a:t>́ ? </a:t>
            </a:r>
          </a:p>
          <a:p>
            <a:endParaRPr lang="fr-FR" dirty="0"/>
          </a:p>
        </p:txBody>
      </p:sp>
    </p:spTree>
    <p:extLst>
      <p:ext uri="{BB962C8B-B14F-4D97-AF65-F5344CB8AC3E}">
        <p14:creationId xmlns:p14="http://schemas.microsoft.com/office/powerpoint/2010/main" val="254664122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2" y="295833"/>
            <a:ext cx="8019823" cy="1143000"/>
          </a:xfrm>
        </p:spPr>
        <p:txBody>
          <a:bodyPr>
            <a:normAutofit fontScale="90000"/>
          </a:bodyPr>
          <a:lstStyle/>
          <a:p>
            <a:r>
              <a:rPr lang="fr-FR" dirty="0" smtClean="0">
                <a:solidFill>
                  <a:srgbClr val="0096FF"/>
                </a:solidFill>
              </a:rPr>
              <a:t>3.3 Une analyse des difficultés générées par le texte « Le mystère de la dent géante »</a:t>
            </a:r>
            <a:endParaRPr lang="fr-FR" dirty="0">
              <a:solidFill>
                <a:srgbClr val="0096FF"/>
              </a:solidFill>
            </a:endParaRPr>
          </a:p>
        </p:txBody>
      </p:sp>
      <p:sp>
        <p:nvSpPr>
          <p:cNvPr id="3" name="Espace réservé du contenu 2"/>
          <p:cNvSpPr>
            <a:spLocks noGrp="1"/>
          </p:cNvSpPr>
          <p:nvPr>
            <p:ph idx="1"/>
          </p:nvPr>
        </p:nvSpPr>
        <p:spPr>
          <a:xfrm>
            <a:off x="522941" y="1949823"/>
            <a:ext cx="8276344" cy="4385235"/>
          </a:xfrm>
        </p:spPr>
        <p:txBody>
          <a:bodyPr>
            <a:normAutofit fontScale="92500"/>
          </a:bodyPr>
          <a:lstStyle/>
          <a:p>
            <a:r>
              <a:rPr lang="fr-FR" dirty="0" smtClean="0"/>
              <a:t>une </a:t>
            </a:r>
            <a:r>
              <a:rPr lang="fr-FR" dirty="0"/>
              <a:t>autre </a:t>
            </a:r>
            <a:r>
              <a:rPr lang="fr-FR" dirty="0" err="1"/>
              <a:t>difficulte</a:t>
            </a:r>
            <a:r>
              <a:rPr lang="fr-FR" dirty="0"/>
              <a:t>́ de ce texte tient à sa longueur : celui-ci s’</a:t>
            </a:r>
            <a:r>
              <a:rPr lang="fr-FR" dirty="0" err="1"/>
              <a:t>étend</a:t>
            </a:r>
            <a:r>
              <a:rPr lang="fr-FR" dirty="0"/>
              <a:t> en effet sur 5 pages </a:t>
            </a:r>
            <a:r>
              <a:rPr lang="fr-FR" dirty="0" err="1"/>
              <a:t>illustrées</a:t>
            </a:r>
            <a:r>
              <a:rPr lang="fr-FR" dirty="0"/>
              <a:t>. </a:t>
            </a:r>
            <a:r>
              <a:rPr lang="fr-FR" dirty="0" err="1"/>
              <a:t>étant</a:t>
            </a:r>
            <a:r>
              <a:rPr lang="fr-FR" dirty="0"/>
              <a:t> donné l’absence de sous-titres, la localisation des informations implique la mise en œuvre d’une lecture </a:t>
            </a:r>
            <a:r>
              <a:rPr lang="fr-FR" dirty="0" err="1"/>
              <a:t>écrémage</a:t>
            </a:r>
            <a:r>
              <a:rPr lang="fr-FR" dirty="0"/>
              <a:t> du texte qui n’est sans doute pas encore suffisamment </a:t>
            </a:r>
            <a:r>
              <a:rPr lang="fr-FR" dirty="0" err="1"/>
              <a:t>maitrisée</a:t>
            </a:r>
            <a:r>
              <a:rPr lang="fr-FR" dirty="0"/>
              <a:t> à ce niveau scolaire. </a:t>
            </a:r>
          </a:p>
          <a:p>
            <a:r>
              <a:rPr lang="fr-FR" dirty="0"/>
              <a:t>Contrairement au texte </a:t>
            </a:r>
            <a:r>
              <a:rPr lang="fr-FR" i="1" dirty="0"/>
              <a:t>La Tarte Anti-Ennemi, </a:t>
            </a:r>
            <a:r>
              <a:rPr lang="fr-FR" dirty="0"/>
              <a:t>seule la </a:t>
            </a:r>
            <a:r>
              <a:rPr lang="fr-FR" dirty="0" err="1"/>
              <a:t>capacite</a:t>
            </a:r>
            <a:r>
              <a:rPr lang="fr-FR" dirty="0"/>
              <a:t>́ à faire des </a:t>
            </a:r>
            <a:r>
              <a:rPr lang="fr-FR" dirty="0" err="1"/>
              <a:t>inférences</a:t>
            </a:r>
            <a:r>
              <a:rPr lang="fr-FR" dirty="0"/>
              <a:t> est </a:t>
            </a:r>
            <a:r>
              <a:rPr lang="fr-FR" dirty="0" err="1"/>
              <a:t>évaluée</a:t>
            </a:r>
            <a:r>
              <a:rPr lang="fr-FR" dirty="0"/>
              <a:t> via deux types de format de questions (des questions ouvertes et des questions à choix multiples). </a:t>
            </a:r>
            <a:endParaRPr lang="fr-FR" dirty="0" smtClean="0"/>
          </a:p>
          <a:p>
            <a:r>
              <a:rPr lang="fr-FR" dirty="0" smtClean="0"/>
              <a:t>Plus </a:t>
            </a:r>
            <a:r>
              <a:rPr lang="fr-FR" dirty="0"/>
              <a:t>les processus de </a:t>
            </a:r>
            <a:r>
              <a:rPr lang="fr-FR" dirty="0" err="1"/>
              <a:t>compréhension</a:t>
            </a:r>
            <a:r>
              <a:rPr lang="fr-FR" dirty="0"/>
              <a:t> se complexifient, plus les taux d’omissions relatifs aux questions ouvertes deviennent importants. Ils atteignent 22 % pour la question 12 </a:t>
            </a:r>
            <a:r>
              <a:rPr lang="fr-FR" dirty="0" err="1"/>
              <a:t>ciblée</a:t>
            </a:r>
            <a:r>
              <a:rPr lang="fr-FR" dirty="0"/>
              <a:t> sur les informations </a:t>
            </a:r>
            <a:r>
              <a:rPr lang="fr-FR" dirty="0" err="1"/>
              <a:t>apportées</a:t>
            </a:r>
            <a:r>
              <a:rPr lang="fr-FR" dirty="0"/>
              <a:t> par les illustrations. </a:t>
            </a:r>
          </a:p>
          <a:p>
            <a:endParaRPr lang="fr-FR" dirty="0"/>
          </a:p>
        </p:txBody>
      </p:sp>
    </p:spTree>
    <p:extLst>
      <p:ext uri="{BB962C8B-B14F-4D97-AF65-F5344CB8AC3E}">
        <p14:creationId xmlns:p14="http://schemas.microsoft.com/office/powerpoint/2010/main" val="190936604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0286" y="295833"/>
            <a:ext cx="8454571" cy="1143000"/>
          </a:xfrm>
        </p:spPr>
        <p:txBody>
          <a:bodyPr>
            <a:normAutofit fontScale="90000"/>
          </a:bodyPr>
          <a:lstStyle/>
          <a:p>
            <a:r>
              <a:rPr lang="fr-FR" dirty="0" smtClean="0">
                <a:solidFill>
                  <a:srgbClr val="0096FF"/>
                </a:solidFill>
              </a:rPr>
              <a:t>3.1 Une analyse des difficultés générées par le texte LE MYSTERE DE LA DENT GEANTE</a:t>
            </a:r>
            <a:endParaRPr lang="fr-FR" dirty="0">
              <a:solidFill>
                <a:srgbClr val="0096FF"/>
              </a:solidFill>
            </a:endParaRPr>
          </a:p>
        </p:txBody>
      </p:sp>
      <p:sp>
        <p:nvSpPr>
          <p:cNvPr id="3" name="Espace réservé du contenu 2"/>
          <p:cNvSpPr>
            <a:spLocks noGrp="1"/>
          </p:cNvSpPr>
          <p:nvPr>
            <p:ph idx="1"/>
          </p:nvPr>
        </p:nvSpPr>
        <p:spPr>
          <a:xfrm>
            <a:off x="290286" y="1949823"/>
            <a:ext cx="8454571" cy="4472747"/>
          </a:xfrm>
        </p:spPr>
        <p:txBody>
          <a:bodyPr>
            <a:normAutofit fontScale="92500" lnSpcReduction="20000"/>
          </a:bodyPr>
          <a:lstStyle/>
          <a:p>
            <a:pPr marL="0" indent="0">
              <a:buNone/>
            </a:pPr>
            <a:r>
              <a:rPr lang="fr-FR" dirty="0" smtClean="0"/>
              <a:t>Pour répondre aux questions, l’élève doit : </a:t>
            </a:r>
          </a:p>
          <a:p>
            <a:pPr marL="0" indent="0">
              <a:buNone/>
            </a:pPr>
            <a:r>
              <a:rPr lang="fr-FR" b="1" dirty="0" smtClean="0"/>
              <a:t>INFERER</a:t>
            </a:r>
            <a:r>
              <a:rPr lang="fr-FR" dirty="0" smtClean="0"/>
              <a:t> : la capacité à inférer un lien de cause, réaliser une inférence simple</a:t>
            </a:r>
          </a:p>
          <a:p>
            <a:pPr marL="0" indent="0">
              <a:buNone/>
            </a:pPr>
            <a:r>
              <a:rPr lang="fr-FR" b="1" dirty="0" smtClean="0"/>
              <a:t>INTERPRETER</a:t>
            </a:r>
            <a:r>
              <a:rPr lang="fr-FR" dirty="0" smtClean="0"/>
              <a:t>  : Trois questions ouvertes visaient la maitrise des processus permettant l’intégration des idées et des informations.</a:t>
            </a:r>
          </a:p>
          <a:p>
            <a:pPr marL="0" indent="0">
              <a:buNone/>
            </a:pPr>
            <a:r>
              <a:rPr lang="fr-FR" dirty="0" smtClean="0"/>
              <a:t>Des difficultés à interpréter un tableau. </a:t>
            </a:r>
          </a:p>
          <a:p>
            <a:pPr marL="0" indent="0">
              <a:buNone/>
            </a:pPr>
            <a:r>
              <a:rPr lang="fr-FR" b="1" dirty="0" smtClean="0"/>
              <a:t>APPRECIER</a:t>
            </a:r>
            <a:r>
              <a:rPr lang="fr-FR" dirty="0" smtClean="0"/>
              <a:t> : apprécier un texte à visée informative implique d’en examiner et d’en évaluer le contenu, la langue et les éléments textuels. </a:t>
            </a:r>
            <a:r>
              <a:rPr lang="fr-FR" dirty="0"/>
              <a:t>La </a:t>
            </a:r>
            <a:r>
              <a:rPr lang="fr-FR" dirty="0" err="1"/>
              <a:t>familiarite</a:t>
            </a:r>
            <a:r>
              <a:rPr lang="fr-FR" dirty="0"/>
              <a:t>́ du lecteur avec le sujet du texte et la </a:t>
            </a:r>
            <a:r>
              <a:rPr lang="fr-FR" dirty="0" err="1"/>
              <a:t>lisibilite</a:t>
            </a:r>
            <a:r>
              <a:rPr lang="fr-FR" dirty="0"/>
              <a:t>́ de celui-ci constituent en effet deux facteurs qui influencent l’</a:t>
            </a:r>
            <a:r>
              <a:rPr lang="fr-FR" dirty="0" err="1"/>
              <a:t>habilete</a:t>
            </a:r>
            <a:r>
              <a:rPr lang="fr-FR" dirty="0"/>
              <a:t>́ des </a:t>
            </a:r>
            <a:r>
              <a:rPr lang="fr-FR" dirty="0" err="1"/>
              <a:t>élèves</a:t>
            </a:r>
            <a:r>
              <a:rPr lang="fr-FR" dirty="0"/>
              <a:t> à </a:t>
            </a:r>
            <a:r>
              <a:rPr lang="fr-FR" dirty="0" err="1"/>
              <a:t>appréhender</a:t>
            </a:r>
            <a:r>
              <a:rPr lang="fr-FR" dirty="0"/>
              <a:t> les informations fournies dans un texte. </a:t>
            </a:r>
            <a:r>
              <a:rPr lang="fr-FR" dirty="0" err="1"/>
              <a:t>évaluer</a:t>
            </a:r>
            <a:r>
              <a:rPr lang="fr-FR" dirty="0"/>
              <a:t> le contenu d’un document au regard de ses connaissances </a:t>
            </a:r>
            <a:r>
              <a:rPr lang="fr-FR" dirty="0" err="1"/>
              <a:t>préalables</a:t>
            </a:r>
            <a:r>
              <a:rPr lang="fr-FR" dirty="0"/>
              <a:t> de </a:t>
            </a:r>
            <a:r>
              <a:rPr lang="fr-FR" dirty="0" err="1"/>
              <a:t>même</a:t>
            </a:r>
            <a:r>
              <a:rPr lang="fr-FR" dirty="0"/>
              <a:t> que juger de l’</a:t>
            </a:r>
            <a:r>
              <a:rPr lang="fr-FR" dirty="0" err="1"/>
              <a:t>intégralite</a:t>
            </a:r>
            <a:r>
              <a:rPr lang="fr-FR" dirty="0"/>
              <a:t>́ ou de la </a:t>
            </a:r>
            <a:r>
              <a:rPr lang="fr-FR" dirty="0" err="1"/>
              <a:t>clarte</a:t>
            </a:r>
            <a:r>
              <a:rPr lang="fr-FR" dirty="0"/>
              <a:t>́ des informations fournies par l’auteur constituent deux processus </a:t>
            </a:r>
            <a:r>
              <a:rPr lang="fr-FR" dirty="0" err="1"/>
              <a:t>très</a:t>
            </a:r>
            <a:r>
              <a:rPr lang="fr-FR" dirty="0"/>
              <a:t> insuffisamment </a:t>
            </a:r>
            <a:r>
              <a:rPr lang="fr-FR" dirty="0" err="1"/>
              <a:t>maitrisés</a:t>
            </a:r>
            <a:r>
              <a:rPr lang="fr-FR" dirty="0"/>
              <a:t> par nos </a:t>
            </a:r>
            <a:r>
              <a:rPr lang="fr-FR" dirty="0" err="1"/>
              <a:t>élèves</a:t>
            </a:r>
            <a:r>
              <a:rPr lang="fr-FR" dirty="0"/>
              <a:t>. </a:t>
            </a:r>
          </a:p>
          <a:p>
            <a:pPr marL="0" indent="0">
              <a:buNone/>
            </a:pPr>
            <a:endParaRPr lang="fr-FR" dirty="0" smtClean="0"/>
          </a:p>
        </p:txBody>
      </p:sp>
    </p:spTree>
    <p:extLst>
      <p:ext uri="{BB962C8B-B14F-4D97-AF65-F5344CB8AC3E}">
        <p14:creationId xmlns:p14="http://schemas.microsoft.com/office/powerpoint/2010/main" val="194169941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295833"/>
            <a:ext cx="8763000" cy="1143000"/>
          </a:xfrm>
        </p:spPr>
        <p:txBody>
          <a:bodyPr>
            <a:noAutofit/>
          </a:bodyPr>
          <a:lstStyle/>
          <a:p>
            <a:r>
              <a:rPr lang="fr-FR" sz="2800" dirty="0" smtClean="0">
                <a:solidFill>
                  <a:srgbClr val="0096FF"/>
                </a:solidFill>
              </a:rPr>
              <a:t>3.4 Des pistes pour aider les élèves à développer des compétences de lecture critique face à des textes d’idées </a:t>
            </a:r>
            <a:endParaRPr lang="fr-FR" sz="2800" dirty="0">
              <a:solidFill>
                <a:srgbClr val="0096FF"/>
              </a:solidFill>
            </a:endParaRPr>
          </a:p>
        </p:txBody>
      </p:sp>
      <p:sp>
        <p:nvSpPr>
          <p:cNvPr id="3" name="Espace réservé du contenu 2"/>
          <p:cNvSpPr>
            <a:spLocks noGrp="1"/>
          </p:cNvSpPr>
          <p:nvPr>
            <p:ph idx="1"/>
          </p:nvPr>
        </p:nvSpPr>
        <p:spPr>
          <a:xfrm>
            <a:off x="381000" y="1949823"/>
            <a:ext cx="8344647" cy="4454605"/>
          </a:xfrm>
        </p:spPr>
        <p:txBody>
          <a:bodyPr/>
          <a:lstStyle/>
          <a:p>
            <a:r>
              <a:rPr lang="fr-FR" dirty="0"/>
              <a:t>Qu’il s’agisse d’articles d’opinion, de </a:t>
            </a:r>
            <a:r>
              <a:rPr lang="fr-FR" dirty="0" err="1"/>
              <a:t>sociéte</a:t>
            </a:r>
            <a:r>
              <a:rPr lang="fr-FR" dirty="0"/>
              <a:t>́ ou des textes documentaires, ces textes ont en commun de </a:t>
            </a:r>
            <a:r>
              <a:rPr lang="fr-FR" dirty="0" err="1"/>
              <a:t>véhiculer</a:t>
            </a:r>
            <a:r>
              <a:rPr lang="fr-FR" dirty="0"/>
              <a:t> des </a:t>
            </a:r>
            <a:r>
              <a:rPr lang="fr-FR" dirty="0" err="1"/>
              <a:t>idées</a:t>
            </a:r>
            <a:r>
              <a:rPr lang="fr-FR" dirty="0"/>
              <a:t>. Les </a:t>
            </a:r>
            <a:r>
              <a:rPr lang="fr-FR" dirty="0" err="1"/>
              <a:t>difficultés</a:t>
            </a:r>
            <a:r>
              <a:rPr lang="fr-FR" dirty="0"/>
              <a:t> </a:t>
            </a:r>
            <a:r>
              <a:rPr lang="fr-FR" dirty="0" err="1"/>
              <a:t>éprouvées</a:t>
            </a:r>
            <a:r>
              <a:rPr lang="fr-FR" dirty="0"/>
              <a:t> par les </a:t>
            </a:r>
            <a:r>
              <a:rPr lang="fr-FR" dirty="0" err="1"/>
              <a:t>élèves</a:t>
            </a:r>
            <a:r>
              <a:rPr lang="fr-FR" dirty="0"/>
              <a:t> pour construire le sens des textes informatifs seraient </a:t>
            </a:r>
            <a:r>
              <a:rPr lang="fr-FR" dirty="0" err="1"/>
              <a:t>liées</a:t>
            </a:r>
            <a:r>
              <a:rPr lang="fr-FR" dirty="0"/>
              <a:t> à une non-prise en compte de la structure du texte. Selon, </a:t>
            </a:r>
            <a:r>
              <a:rPr lang="fr-FR" dirty="0" err="1"/>
              <a:t>Giasson</a:t>
            </a:r>
            <a:r>
              <a:rPr lang="fr-FR" dirty="0"/>
              <a:t> (1990), le lecteur habile prend en compte la </a:t>
            </a:r>
            <a:r>
              <a:rPr lang="fr-FR" dirty="0" err="1"/>
              <a:t>façon</a:t>
            </a:r>
            <a:r>
              <a:rPr lang="fr-FR" dirty="0"/>
              <a:t> dont les informations sont </a:t>
            </a:r>
            <a:r>
              <a:rPr lang="fr-FR" dirty="0" err="1"/>
              <a:t>organisées</a:t>
            </a:r>
            <a:r>
              <a:rPr lang="fr-FR" dirty="0"/>
              <a:t> dans le texte. Cette prise d’appui sur la structure du texte influencerait non seulement sa </a:t>
            </a:r>
            <a:r>
              <a:rPr lang="fr-FR" dirty="0" err="1"/>
              <a:t>compréhension</a:t>
            </a:r>
            <a:r>
              <a:rPr lang="fr-FR" dirty="0"/>
              <a:t> mais </a:t>
            </a:r>
            <a:r>
              <a:rPr lang="fr-FR" dirty="0" err="1"/>
              <a:t>également</a:t>
            </a:r>
            <a:r>
              <a:rPr lang="fr-FR" dirty="0"/>
              <a:t> le type et le nombre d’informations qu’il retient de sa lecture. </a:t>
            </a:r>
          </a:p>
        </p:txBody>
      </p:sp>
    </p:spTree>
    <p:extLst>
      <p:ext uri="{BB962C8B-B14F-4D97-AF65-F5344CB8AC3E}">
        <p14:creationId xmlns:p14="http://schemas.microsoft.com/office/powerpoint/2010/main" val="302685729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Développer la capacité à comprendre</a:t>
            </a:r>
            <a:endParaRPr lang="fr-FR" dirty="0">
              <a:solidFill>
                <a:srgbClr val="0096FF"/>
              </a:solidFill>
            </a:endParaRPr>
          </a:p>
        </p:txBody>
      </p:sp>
      <p:sp>
        <p:nvSpPr>
          <p:cNvPr id="3" name="Espace réservé du contenu 2"/>
          <p:cNvSpPr>
            <a:spLocks noGrp="1"/>
          </p:cNvSpPr>
          <p:nvPr>
            <p:ph idx="1"/>
          </p:nvPr>
        </p:nvSpPr>
        <p:spPr>
          <a:xfrm>
            <a:off x="403412" y="1949824"/>
            <a:ext cx="8277412" cy="4474882"/>
          </a:xfrm>
        </p:spPr>
        <p:txBody>
          <a:bodyPr/>
          <a:lstStyle/>
          <a:p>
            <a:r>
              <a:rPr lang="fr-FR" dirty="0" smtClean="0"/>
              <a:t>L’enseignement réciproque pour remédier aux difficultés de compréhension.</a:t>
            </a:r>
          </a:p>
          <a:p>
            <a:r>
              <a:rPr lang="fr-FR" dirty="0" smtClean="0"/>
              <a:t>La démarche : 4 stratégies de compréhension :</a:t>
            </a:r>
          </a:p>
          <a:p>
            <a:pPr lvl="1"/>
            <a:r>
              <a:rPr lang="fr-FR" dirty="0" smtClean="0"/>
              <a:t>L’AUTO-QUESTIONNEMENT</a:t>
            </a:r>
          </a:p>
          <a:p>
            <a:pPr lvl="1"/>
            <a:r>
              <a:rPr lang="fr-FR" dirty="0" smtClean="0"/>
              <a:t>LE RÉSUME</a:t>
            </a:r>
          </a:p>
          <a:p>
            <a:pPr lvl="1"/>
            <a:r>
              <a:rPr lang="fr-FR" dirty="0" smtClean="0"/>
              <a:t>LA CLARIFICATION</a:t>
            </a:r>
          </a:p>
          <a:p>
            <a:pPr lvl="1"/>
            <a:r>
              <a:rPr lang="fr-FR" dirty="0" smtClean="0"/>
              <a:t>LA PREDICTION </a:t>
            </a:r>
          </a:p>
          <a:p>
            <a:pPr lvl="1"/>
            <a:endParaRPr lang="fr-FR" dirty="0" smtClean="0"/>
          </a:p>
          <a:p>
            <a:pPr marL="349250" lvl="1" indent="0">
              <a:buNone/>
            </a:pPr>
            <a:r>
              <a:rPr lang="fr-FR" dirty="0" smtClean="0"/>
              <a:t>Ce type de lecture coopérative est basé sur l’utilisation consciente et contrôlée de stratégies de compréhension. </a:t>
            </a:r>
            <a:endParaRPr lang="fr-FR" dirty="0"/>
          </a:p>
        </p:txBody>
      </p:sp>
    </p:spTree>
    <p:extLst>
      <p:ext uri="{BB962C8B-B14F-4D97-AF65-F5344CB8AC3E}">
        <p14:creationId xmlns:p14="http://schemas.microsoft.com/office/powerpoint/2010/main" val="373355300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Lecture coopérative </a:t>
            </a:r>
            <a:endParaRPr lang="fr-FR" dirty="0">
              <a:solidFill>
                <a:srgbClr val="0096FF"/>
              </a:solidFill>
            </a:endParaRPr>
          </a:p>
        </p:txBody>
      </p:sp>
      <p:pic>
        <p:nvPicPr>
          <p:cNvPr id="4" name="Espace réservé du contenu 3" descr="Capture d’écran 2018-01-07 à 21.50.21.png"/>
          <p:cNvPicPr>
            <a:picLocks noGrp="1" noChangeAspect="1"/>
          </p:cNvPicPr>
          <p:nvPr>
            <p:ph idx="1"/>
          </p:nvPr>
        </p:nvPicPr>
        <p:blipFill>
          <a:blip r:embed="rId2">
            <a:extLst>
              <a:ext uri="{28A0092B-C50C-407E-A947-70E740481C1C}">
                <a14:useLocalDpi xmlns:a14="http://schemas.microsoft.com/office/drawing/2010/main" val="0"/>
              </a:ext>
            </a:extLst>
          </a:blip>
          <a:srcRect l="-30810" r="-30810"/>
          <a:stretch>
            <a:fillRect/>
          </a:stretch>
        </p:blipFill>
        <p:spPr>
          <a:xfrm>
            <a:off x="779463" y="1614714"/>
            <a:ext cx="7874680" cy="4953000"/>
          </a:xfrm>
        </p:spPr>
      </p:pic>
    </p:spTree>
    <p:extLst>
      <p:ext uri="{BB962C8B-B14F-4D97-AF65-F5344CB8AC3E}">
        <p14:creationId xmlns:p14="http://schemas.microsoft.com/office/powerpoint/2010/main" val="279806017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0286" y="295833"/>
            <a:ext cx="8345713" cy="992310"/>
          </a:xfrm>
        </p:spPr>
        <p:txBody>
          <a:bodyPr>
            <a:normAutofit fontScale="90000"/>
          </a:bodyPr>
          <a:lstStyle/>
          <a:p>
            <a:r>
              <a:rPr lang="fr-FR" dirty="0" smtClean="0">
                <a:solidFill>
                  <a:srgbClr val="0096FF"/>
                </a:solidFill>
              </a:rPr>
              <a:t>Développer la capacité à répondre aux textes</a:t>
            </a:r>
            <a:endParaRPr lang="fr-FR" dirty="0">
              <a:solidFill>
                <a:srgbClr val="0096FF"/>
              </a:solidFill>
            </a:endParaRPr>
          </a:p>
        </p:txBody>
      </p:sp>
      <p:sp>
        <p:nvSpPr>
          <p:cNvPr id="3" name="Espace réservé du contenu 2"/>
          <p:cNvSpPr>
            <a:spLocks noGrp="1"/>
          </p:cNvSpPr>
          <p:nvPr>
            <p:ph idx="1"/>
          </p:nvPr>
        </p:nvSpPr>
        <p:spPr>
          <a:xfrm>
            <a:off x="290286" y="1949824"/>
            <a:ext cx="8345713" cy="4445000"/>
          </a:xfrm>
        </p:spPr>
        <p:txBody>
          <a:bodyPr>
            <a:normAutofit lnSpcReduction="10000"/>
          </a:bodyPr>
          <a:lstStyle/>
          <a:p>
            <a:r>
              <a:rPr lang="fr-FR" dirty="0" smtClean="0"/>
              <a:t>Amener l’élève à prendre conscience des points de vue qui s’expriment dans un texte « non linéaire » et à acquérir une attitude critique vis à vis du contenu du texte: </a:t>
            </a:r>
            <a:r>
              <a:rPr lang="fr-FR" b="1" dirty="0" smtClean="0"/>
              <a:t>les cercles d’idées </a:t>
            </a:r>
            <a:r>
              <a:rPr lang="fr-FR" dirty="0" smtClean="0"/>
              <a:t>(pour les textes informatifs, correspondent aux cercles de lecture pour les narratifs). Développer l’esprit de curiosité et d’analyse.</a:t>
            </a:r>
          </a:p>
          <a:p>
            <a:r>
              <a:rPr lang="fr-FR" dirty="0" smtClean="0"/>
              <a:t>Initier les élèves à ce type de lecture avec l’aide de l’enseignant et d’outils structurants. </a:t>
            </a:r>
          </a:p>
          <a:p>
            <a:r>
              <a:rPr lang="fr-FR" dirty="0" smtClean="0"/>
              <a:t>Guider les démarches des élèves en leur fournissant des outils destinés à structurés leurs réponses au textes. 3 types d’outils : </a:t>
            </a:r>
          </a:p>
          <a:p>
            <a:pPr lvl="1"/>
            <a:r>
              <a:rPr lang="fr-FR" dirty="0" smtClean="0"/>
              <a:t>Les guides d’anticipation</a:t>
            </a:r>
          </a:p>
          <a:p>
            <a:pPr lvl="1"/>
            <a:r>
              <a:rPr lang="fr-FR" dirty="0" smtClean="0"/>
              <a:t>Les tableaux d’argumentation</a:t>
            </a:r>
          </a:p>
          <a:p>
            <a:pPr lvl="1"/>
            <a:r>
              <a:rPr lang="fr-FR" dirty="0" smtClean="0"/>
              <a:t>Les guides de lecture critique </a:t>
            </a:r>
            <a:endParaRPr lang="fr-FR" dirty="0"/>
          </a:p>
        </p:txBody>
      </p:sp>
    </p:spTree>
    <p:extLst>
      <p:ext uri="{BB962C8B-B14F-4D97-AF65-F5344CB8AC3E}">
        <p14:creationId xmlns:p14="http://schemas.microsoft.com/office/powerpoint/2010/main" val="211456471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Guides d’anticipation</a:t>
            </a:r>
            <a:endParaRPr lang="fr-FR" dirty="0">
              <a:solidFill>
                <a:srgbClr val="0096FF"/>
              </a:solidFill>
            </a:endParaRPr>
          </a:p>
        </p:txBody>
      </p:sp>
      <p:sp>
        <p:nvSpPr>
          <p:cNvPr id="3" name="Espace réservé du contenu 2"/>
          <p:cNvSpPr>
            <a:spLocks noGrp="1"/>
          </p:cNvSpPr>
          <p:nvPr>
            <p:ph idx="1"/>
          </p:nvPr>
        </p:nvSpPr>
        <p:spPr>
          <a:xfrm>
            <a:off x="779463" y="1949823"/>
            <a:ext cx="7583488" cy="4415117"/>
          </a:xfrm>
        </p:spPr>
        <p:txBody>
          <a:bodyPr>
            <a:normAutofit/>
          </a:bodyPr>
          <a:lstStyle/>
          <a:p>
            <a:r>
              <a:rPr lang="fr-FR" b="1" dirty="0"/>
              <a:t>Les guides d’anticipation </a:t>
            </a:r>
            <a:r>
              <a:rPr lang="fr-FR" dirty="0"/>
              <a:t>s’apparentent à des questions ou affirmations à propos desquelles on invite l’</a:t>
            </a:r>
            <a:r>
              <a:rPr lang="fr-FR" dirty="0" err="1"/>
              <a:t>élève</a:t>
            </a:r>
            <a:r>
              <a:rPr lang="fr-FR" dirty="0"/>
              <a:t> à donner un avis avant la lecture du texte. </a:t>
            </a:r>
            <a:endParaRPr lang="fr-FR" dirty="0" smtClean="0"/>
          </a:p>
          <a:p>
            <a:pPr marL="0" indent="0">
              <a:buNone/>
            </a:pPr>
            <a:r>
              <a:rPr lang="fr-FR" dirty="0" err="1" smtClean="0"/>
              <a:t>Après</a:t>
            </a:r>
            <a:r>
              <a:rPr lang="fr-FR" dirty="0" smtClean="0"/>
              <a:t> </a:t>
            </a:r>
            <a:r>
              <a:rPr lang="fr-FR" dirty="0"/>
              <a:t>la lecture, les </a:t>
            </a:r>
            <a:r>
              <a:rPr lang="fr-FR" dirty="0" err="1"/>
              <a:t>élèves</a:t>
            </a:r>
            <a:r>
              <a:rPr lang="fr-FR" dirty="0"/>
              <a:t> sont </a:t>
            </a:r>
            <a:r>
              <a:rPr lang="fr-FR" dirty="0" err="1"/>
              <a:t>amenés</a:t>
            </a:r>
            <a:r>
              <a:rPr lang="fr-FR" dirty="0"/>
              <a:t> à confronter ces informations à leurs connaissances </a:t>
            </a:r>
            <a:r>
              <a:rPr lang="fr-FR" dirty="0" err="1"/>
              <a:t>préalables</a:t>
            </a:r>
            <a:r>
              <a:rPr lang="fr-FR" dirty="0"/>
              <a:t>. Par rapport au texte </a:t>
            </a:r>
            <a:r>
              <a:rPr lang="fr-FR" i="1" dirty="0"/>
              <a:t>Le </a:t>
            </a:r>
            <a:r>
              <a:rPr lang="fr-FR" i="1" dirty="0" err="1"/>
              <a:t>mystère</a:t>
            </a:r>
            <a:r>
              <a:rPr lang="fr-FR" i="1" dirty="0"/>
              <a:t> de la dent </a:t>
            </a:r>
            <a:r>
              <a:rPr lang="fr-FR" i="1" dirty="0" err="1"/>
              <a:t>géante</a:t>
            </a:r>
            <a:r>
              <a:rPr lang="fr-FR" i="1" dirty="0"/>
              <a:t>, </a:t>
            </a:r>
            <a:r>
              <a:rPr lang="fr-FR" dirty="0"/>
              <a:t>le fait d’adresser en </a:t>
            </a:r>
            <a:r>
              <a:rPr lang="fr-FR" dirty="0" err="1"/>
              <a:t>préalable</a:t>
            </a:r>
            <a:r>
              <a:rPr lang="fr-FR" dirty="0"/>
              <a:t> à la lecture du texte quelques questions aux </a:t>
            </a:r>
            <a:r>
              <a:rPr lang="fr-FR" dirty="0" err="1"/>
              <a:t>élèves</a:t>
            </a:r>
            <a:r>
              <a:rPr lang="fr-FR" dirty="0"/>
              <a:t> </a:t>
            </a:r>
            <a:r>
              <a:rPr lang="fr-FR" dirty="0" err="1"/>
              <a:t>ciblées</a:t>
            </a:r>
            <a:r>
              <a:rPr lang="fr-FR" dirty="0"/>
              <a:t> sur la notion d’</a:t>
            </a:r>
            <a:r>
              <a:rPr lang="fr-FR" dirty="0" err="1"/>
              <a:t>évolution</a:t>
            </a:r>
            <a:r>
              <a:rPr lang="fr-FR" dirty="0"/>
              <a:t> des connaissances contribue sans doute à induire une meilleure prise en compte de la </a:t>
            </a:r>
            <a:r>
              <a:rPr lang="fr-FR" dirty="0" err="1"/>
              <a:t>problématique</a:t>
            </a:r>
            <a:r>
              <a:rPr lang="fr-FR" dirty="0"/>
              <a:t> centrale du texte. </a:t>
            </a:r>
          </a:p>
        </p:txBody>
      </p:sp>
    </p:spTree>
    <p:extLst>
      <p:ext uri="{BB962C8B-B14F-4D97-AF65-F5344CB8AC3E}">
        <p14:creationId xmlns:p14="http://schemas.microsoft.com/office/powerpoint/2010/main" val="323458728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Tableaux d’argumentation</a:t>
            </a:r>
            <a:endParaRPr lang="fr-FR" dirty="0">
              <a:solidFill>
                <a:srgbClr val="0096FF"/>
              </a:solidFill>
            </a:endParaRPr>
          </a:p>
        </p:txBody>
      </p:sp>
      <p:sp>
        <p:nvSpPr>
          <p:cNvPr id="3" name="Espace réservé du contenu 2"/>
          <p:cNvSpPr>
            <a:spLocks noGrp="1"/>
          </p:cNvSpPr>
          <p:nvPr>
            <p:ph idx="1"/>
          </p:nvPr>
        </p:nvSpPr>
        <p:spPr>
          <a:xfrm>
            <a:off x="779463" y="1949824"/>
            <a:ext cx="7583488" cy="4363890"/>
          </a:xfrm>
        </p:spPr>
        <p:txBody>
          <a:bodyPr>
            <a:normAutofit/>
          </a:bodyPr>
          <a:lstStyle/>
          <a:p>
            <a:r>
              <a:rPr lang="fr-FR" b="1" dirty="0" smtClean="0"/>
              <a:t>Les tableaux d’argumentation </a:t>
            </a:r>
            <a:r>
              <a:rPr lang="fr-FR" dirty="0"/>
              <a:t>permettent d’organiser les </a:t>
            </a:r>
            <a:r>
              <a:rPr lang="fr-FR" dirty="0" err="1"/>
              <a:t>différents</a:t>
            </a:r>
            <a:r>
              <a:rPr lang="fr-FR" dirty="0"/>
              <a:t> arguments d’un texte. Les </a:t>
            </a:r>
            <a:r>
              <a:rPr lang="fr-FR" dirty="0" err="1"/>
              <a:t>différents</a:t>
            </a:r>
            <a:r>
              <a:rPr lang="fr-FR" dirty="0"/>
              <a:t> arguments une fois </a:t>
            </a:r>
            <a:r>
              <a:rPr lang="fr-FR" dirty="0" err="1"/>
              <a:t>identifiés</a:t>
            </a:r>
            <a:r>
              <a:rPr lang="fr-FR" dirty="0"/>
              <a:t>, on sollicite l’avis personnel de chaque lecteur pour le confronter à celui des autres et de l’auteur. ordonner, classer </a:t>
            </a:r>
            <a:r>
              <a:rPr lang="fr-FR" dirty="0" err="1"/>
              <a:t>schématiser</a:t>
            </a:r>
            <a:r>
              <a:rPr lang="fr-FR" dirty="0"/>
              <a:t> les </a:t>
            </a:r>
            <a:r>
              <a:rPr lang="fr-FR" dirty="0" err="1"/>
              <a:t>idées</a:t>
            </a:r>
            <a:r>
              <a:rPr lang="fr-FR" dirty="0"/>
              <a:t> du texte peut aider à alimenter la discussion. </a:t>
            </a:r>
          </a:p>
        </p:txBody>
      </p:sp>
    </p:spTree>
    <p:extLst>
      <p:ext uri="{BB962C8B-B14F-4D97-AF65-F5344CB8AC3E}">
        <p14:creationId xmlns:p14="http://schemas.microsoft.com/office/powerpoint/2010/main" val="1003807612"/>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Guides de lecture critique</a:t>
            </a:r>
            <a:endParaRPr lang="fr-FR" dirty="0">
              <a:solidFill>
                <a:srgbClr val="0096FF"/>
              </a:solidFill>
            </a:endParaRPr>
          </a:p>
        </p:txBody>
      </p:sp>
      <p:sp>
        <p:nvSpPr>
          <p:cNvPr id="3" name="Espace réservé du contenu 2"/>
          <p:cNvSpPr>
            <a:spLocks noGrp="1"/>
          </p:cNvSpPr>
          <p:nvPr>
            <p:ph idx="1"/>
          </p:nvPr>
        </p:nvSpPr>
        <p:spPr/>
        <p:txBody>
          <a:bodyPr>
            <a:normAutofit/>
          </a:bodyPr>
          <a:lstStyle/>
          <a:p>
            <a:r>
              <a:rPr lang="fr-FR" b="1" dirty="0" smtClean="0"/>
              <a:t>Les guides de lecture critique </a:t>
            </a:r>
            <a:r>
              <a:rPr lang="fr-FR" dirty="0" smtClean="0"/>
              <a:t>sont des questions qui amènent l’élève à lire </a:t>
            </a:r>
            <a:r>
              <a:rPr lang="fr-FR" dirty="0"/>
              <a:t>entre les lignes des </a:t>
            </a:r>
            <a:r>
              <a:rPr lang="fr-FR" dirty="0" smtClean="0"/>
              <a:t>témoignages, </a:t>
            </a:r>
            <a:r>
              <a:rPr lang="fr-FR" dirty="0"/>
              <a:t>des documents historiques ou des textes publicitaires</a:t>
            </a:r>
            <a:r>
              <a:rPr lang="fr-FR" dirty="0" smtClean="0"/>
              <a:t>.</a:t>
            </a:r>
          </a:p>
          <a:p>
            <a:pPr lvl="1"/>
            <a:r>
              <a:rPr lang="fr-FR" dirty="0" smtClean="0"/>
              <a:t> </a:t>
            </a:r>
            <a:r>
              <a:rPr lang="fr-FR" dirty="0"/>
              <a:t>De </a:t>
            </a:r>
            <a:r>
              <a:rPr lang="fr-FR" dirty="0" smtClean="0"/>
              <a:t>quel document s’agit-il ? </a:t>
            </a:r>
          </a:p>
          <a:p>
            <a:pPr lvl="1"/>
            <a:r>
              <a:rPr lang="fr-FR" dirty="0" smtClean="0"/>
              <a:t>A quel public s’adresse-t-il ? </a:t>
            </a:r>
          </a:p>
          <a:p>
            <a:pPr lvl="1"/>
            <a:r>
              <a:rPr lang="fr-FR" dirty="0" smtClean="0"/>
              <a:t>Pourquoi l’auteur a-t-il écrit ce texte ? </a:t>
            </a:r>
            <a:endParaRPr lang="fr-FR" dirty="0"/>
          </a:p>
          <a:p>
            <a:endParaRPr lang="fr-FR" dirty="0"/>
          </a:p>
        </p:txBody>
      </p:sp>
    </p:spTree>
    <p:extLst>
      <p:ext uri="{BB962C8B-B14F-4D97-AF65-F5344CB8AC3E}">
        <p14:creationId xmlns:p14="http://schemas.microsoft.com/office/powerpoint/2010/main" val="1003807612"/>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96FF"/>
                </a:solidFill>
              </a:rPr>
              <a:t>Enseigner explicitement la capacité à répondre à un texte</a:t>
            </a:r>
            <a:endParaRPr lang="fr-FR" dirty="0">
              <a:solidFill>
                <a:srgbClr val="0096FF"/>
              </a:solidFill>
            </a:endParaRPr>
          </a:p>
        </p:txBody>
      </p:sp>
      <p:sp>
        <p:nvSpPr>
          <p:cNvPr id="3" name="Espace réservé du contenu 2"/>
          <p:cNvSpPr>
            <a:spLocks noGrp="1"/>
          </p:cNvSpPr>
          <p:nvPr>
            <p:ph idx="1"/>
          </p:nvPr>
        </p:nvSpPr>
        <p:spPr/>
        <p:txBody>
          <a:bodyPr>
            <a:normAutofit fontScale="92500" lnSpcReduction="10000"/>
          </a:bodyPr>
          <a:lstStyle/>
          <a:p>
            <a:r>
              <a:rPr lang="fr-FR" dirty="0" smtClean="0"/>
              <a:t>Développer la </a:t>
            </a:r>
            <a:r>
              <a:rPr lang="fr-FR" b="1" dirty="0" smtClean="0"/>
              <a:t>LITTERATIE CRITIQUE </a:t>
            </a:r>
            <a:r>
              <a:rPr lang="fr-FR" dirty="0" smtClean="0"/>
              <a:t>qui constitue un des aspects du développement des habiletés supérieures de la pensée au même titre que le recours à la </a:t>
            </a:r>
            <a:r>
              <a:rPr lang="fr-FR" b="1" dirty="0" smtClean="0"/>
              <a:t>METACOGNITION.</a:t>
            </a:r>
          </a:p>
          <a:p>
            <a:r>
              <a:rPr lang="fr-FR" i="1" dirty="0"/>
              <a:t>En </a:t>
            </a:r>
            <a:r>
              <a:rPr lang="fr-FR" i="1" dirty="0" err="1"/>
              <a:t>littératie</a:t>
            </a:r>
            <a:r>
              <a:rPr lang="fr-FR" i="1" dirty="0"/>
              <a:t> critique, le lecteur ou la lectrice va </a:t>
            </a:r>
            <a:r>
              <a:rPr lang="fr-FR" i="1" dirty="0" err="1"/>
              <a:t>au-dela</a:t>
            </a:r>
            <a:r>
              <a:rPr lang="fr-FR" i="1" dirty="0"/>
              <a:t>̀ du sens </a:t>
            </a:r>
            <a:r>
              <a:rPr lang="fr-FR" i="1" dirty="0" err="1"/>
              <a:t>général</a:t>
            </a:r>
            <a:r>
              <a:rPr lang="fr-FR" i="1" dirty="0"/>
              <a:t> du texte et </a:t>
            </a:r>
            <a:r>
              <a:rPr lang="fr-FR" i="1" dirty="0" err="1"/>
              <a:t>réfléchit</a:t>
            </a:r>
            <a:r>
              <a:rPr lang="fr-FR" i="1" dirty="0"/>
              <a:t> sur le message de l’auteur, en acceptant de le remettre en question, d’explorer de nouvelles perspectives et d’adopter ses propres points de vue. Ainsi, quand les </a:t>
            </a:r>
            <a:r>
              <a:rPr lang="fr-FR" i="1" dirty="0" err="1"/>
              <a:t>élèves</a:t>
            </a:r>
            <a:r>
              <a:rPr lang="fr-FR" i="1" dirty="0"/>
              <a:t> lisent un texte ou un passage de texte de </a:t>
            </a:r>
            <a:r>
              <a:rPr lang="fr-FR" i="1" dirty="0" err="1"/>
              <a:t>façon</a:t>
            </a:r>
            <a:r>
              <a:rPr lang="fr-FR" i="1" dirty="0"/>
              <a:t> critique, ils conjuguent tout un </a:t>
            </a:r>
            <a:r>
              <a:rPr lang="fr-FR" i="1" dirty="0" err="1"/>
              <a:t>éventail</a:t>
            </a:r>
            <a:r>
              <a:rPr lang="fr-FR" i="1" dirty="0"/>
              <a:t> de </a:t>
            </a:r>
            <a:r>
              <a:rPr lang="fr-FR" i="1" dirty="0" err="1"/>
              <a:t>stratégies</a:t>
            </a:r>
            <a:r>
              <a:rPr lang="fr-FR" i="1" dirty="0"/>
              <a:t> de </a:t>
            </a:r>
            <a:r>
              <a:rPr lang="fr-FR" i="1" dirty="0" err="1"/>
              <a:t>compréhension</a:t>
            </a:r>
            <a:r>
              <a:rPr lang="fr-FR" i="1" dirty="0"/>
              <a:t> pour mettre leur </a:t>
            </a:r>
            <a:r>
              <a:rPr lang="fr-FR" i="1" dirty="0" err="1"/>
              <a:t>pensée</a:t>
            </a:r>
            <a:r>
              <a:rPr lang="fr-FR" i="1" dirty="0"/>
              <a:t> critique et leur </a:t>
            </a:r>
            <a:r>
              <a:rPr lang="fr-FR" i="1" dirty="0" err="1"/>
              <a:t>pensée</a:t>
            </a:r>
            <a:r>
              <a:rPr lang="fr-FR" i="1" dirty="0"/>
              <a:t> </a:t>
            </a:r>
            <a:r>
              <a:rPr lang="fr-FR" i="1" dirty="0" err="1"/>
              <a:t>créative</a:t>
            </a:r>
            <a:r>
              <a:rPr lang="fr-FR" i="1" dirty="0"/>
              <a:t> au service de l’analyse, de la </a:t>
            </a:r>
            <a:r>
              <a:rPr lang="fr-FR" i="1" dirty="0" err="1"/>
              <a:t>synthèse</a:t>
            </a:r>
            <a:r>
              <a:rPr lang="fr-FR" i="1" dirty="0"/>
              <a:t> et de l’</a:t>
            </a:r>
            <a:r>
              <a:rPr lang="fr-FR" i="1" dirty="0" err="1"/>
              <a:t>évaluation</a:t>
            </a:r>
            <a:r>
              <a:rPr lang="fr-FR" i="1" dirty="0"/>
              <a:t> d’un texte. </a:t>
            </a:r>
            <a:endParaRPr lang="fr-FR" dirty="0"/>
          </a:p>
          <a:p>
            <a:pPr marL="349250" lvl="1" indent="0">
              <a:buNone/>
            </a:pPr>
            <a:r>
              <a:rPr lang="fr-FR" dirty="0" err="1"/>
              <a:t>Ministère</a:t>
            </a:r>
            <a:r>
              <a:rPr lang="fr-FR" dirty="0"/>
              <a:t> de </a:t>
            </a:r>
            <a:r>
              <a:rPr lang="fr-FR" dirty="0" smtClean="0"/>
              <a:t>l’</a:t>
            </a:r>
            <a:r>
              <a:rPr lang="fr-FR" dirty="0"/>
              <a:t>E</a:t>
            </a:r>
            <a:r>
              <a:rPr lang="fr-FR" dirty="0" smtClean="0"/>
              <a:t>ducation </a:t>
            </a:r>
            <a:r>
              <a:rPr lang="fr-FR" dirty="0"/>
              <a:t>de </a:t>
            </a:r>
            <a:r>
              <a:rPr lang="fr-FR" dirty="0" smtClean="0"/>
              <a:t>l’Ontario</a:t>
            </a:r>
            <a:r>
              <a:rPr lang="fr-FR" dirty="0"/>
              <a:t>, 2013 </a:t>
            </a:r>
          </a:p>
          <a:p>
            <a:endParaRPr lang="fr-FR" dirty="0"/>
          </a:p>
        </p:txBody>
      </p:sp>
    </p:spTree>
    <p:extLst>
      <p:ext uri="{BB962C8B-B14F-4D97-AF65-F5344CB8AC3E}">
        <p14:creationId xmlns:p14="http://schemas.microsoft.com/office/powerpoint/2010/main" val="8933123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Présentation du document </a:t>
            </a:r>
            <a:endParaRPr lang="fr-FR" dirty="0">
              <a:solidFill>
                <a:srgbClr val="0096FF"/>
              </a:solidFill>
            </a:endParaRPr>
          </a:p>
        </p:txBody>
      </p:sp>
      <p:sp>
        <p:nvSpPr>
          <p:cNvPr id="3" name="Espace réservé du contenu 2"/>
          <p:cNvSpPr>
            <a:spLocks noGrp="1"/>
          </p:cNvSpPr>
          <p:nvPr>
            <p:ph idx="1"/>
          </p:nvPr>
        </p:nvSpPr>
        <p:spPr>
          <a:xfrm>
            <a:off x="465667" y="1949823"/>
            <a:ext cx="8212666" cy="4327605"/>
          </a:xfrm>
        </p:spPr>
        <p:txBody>
          <a:bodyPr>
            <a:noAutofit/>
          </a:bodyPr>
          <a:lstStyle/>
          <a:p>
            <a:r>
              <a:rPr lang="fr-FR" sz="2800" dirty="0">
                <a:solidFill>
                  <a:schemeClr val="bg2"/>
                </a:solidFill>
              </a:rPr>
              <a:t>Les pistes </a:t>
            </a:r>
            <a:r>
              <a:rPr lang="fr-FR" sz="2800" dirty="0" err="1">
                <a:solidFill>
                  <a:schemeClr val="bg2"/>
                </a:solidFill>
              </a:rPr>
              <a:t>proposées</a:t>
            </a:r>
            <a:r>
              <a:rPr lang="fr-FR" sz="2800" dirty="0">
                <a:solidFill>
                  <a:schemeClr val="bg2"/>
                </a:solidFill>
              </a:rPr>
              <a:t> dans ce document s’inspirent de la </a:t>
            </a:r>
            <a:r>
              <a:rPr lang="fr-FR" sz="2800" dirty="0" err="1">
                <a:solidFill>
                  <a:schemeClr val="bg2"/>
                </a:solidFill>
              </a:rPr>
              <a:t>démarche</a:t>
            </a:r>
            <a:r>
              <a:rPr lang="fr-FR" sz="2800" dirty="0">
                <a:solidFill>
                  <a:schemeClr val="bg2"/>
                </a:solidFill>
              </a:rPr>
              <a:t> des cercles de lecture </a:t>
            </a:r>
            <a:r>
              <a:rPr lang="fr-FR" sz="2800" dirty="0"/>
              <a:t>(</a:t>
            </a:r>
            <a:r>
              <a:rPr lang="fr-FR" sz="2800" dirty="0" err="1"/>
              <a:t>Terwagne</a:t>
            </a:r>
            <a:r>
              <a:rPr lang="fr-FR" sz="2800" dirty="0"/>
              <a:t>, </a:t>
            </a:r>
            <a:r>
              <a:rPr lang="fr-FR" sz="2800" dirty="0" err="1"/>
              <a:t>vanhulle</a:t>
            </a:r>
            <a:r>
              <a:rPr lang="fr-FR" sz="2800" dirty="0"/>
              <a:t> &amp; Lafontaine, 2003) et </a:t>
            </a:r>
            <a:r>
              <a:rPr lang="fr-FR" sz="2800" dirty="0">
                <a:solidFill>
                  <a:srgbClr val="0096FF"/>
                </a:solidFill>
              </a:rPr>
              <a:t>de dispositifs d’enseignement </a:t>
            </a:r>
            <a:r>
              <a:rPr lang="fr-FR" sz="2800" dirty="0">
                <a:solidFill>
                  <a:schemeClr val="bg2"/>
                </a:solidFill>
              </a:rPr>
              <a:t>explicite de </a:t>
            </a:r>
            <a:r>
              <a:rPr lang="fr-FR" sz="2800" dirty="0" err="1">
                <a:solidFill>
                  <a:schemeClr val="bg2"/>
                </a:solidFill>
              </a:rPr>
              <a:t>stratégies</a:t>
            </a:r>
            <a:r>
              <a:rPr lang="fr-FR" sz="2800" dirty="0">
                <a:solidFill>
                  <a:schemeClr val="bg2"/>
                </a:solidFill>
              </a:rPr>
              <a:t> de </a:t>
            </a:r>
            <a:r>
              <a:rPr lang="fr-FR" sz="2800" dirty="0" err="1">
                <a:solidFill>
                  <a:schemeClr val="bg2"/>
                </a:solidFill>
              </a:rPr>
              <a:t>compréhension</a:t>
            </a:r>
            <a:r>
              <a:rPr lang="fr-FR" sz="2800" dirty="0">
                <a:solidFill>
                  <a:schemeClr val="bg2"/>
                </a:solidFill>
              </a:rPr>
              <a:t> </a:t>
            </a:r>
            <a:r>
              <a:rPr lang="fr-FR" sz="2800" dirty="0"/>
              <a:t>produites en </a:t>
            </a:r>
            <a:r>
              <a:rPr lang="fr-FR" sz="2800" dirty="0" err="1"/>
              <a:t>Fédération</a:t>
            </a:r>
            <a:r>
              <a:rPr lang="fr-FR" sz="2800" dirty="0"/>
              <a:t> Wallonie-Bruxelles, en France et dans certaines provinces du Canada telles que </a:t>
            </a:r>
            <a:r>
              <a:rPr lang="fr-FR" sz="2800" dirty="0" err="1"/>
              <a:t>l’ontario</a:t>
            </a:r>
            <a:r>
              <a:rPr lang="fr-FR" sz="2800" dirty="0"/>
              <a:t> qui a obtenu d’excellents </a:t>
            </a:r>
            <a:r>
              <a:rPr lang="fr-FR" sz="2800" dirty="0" err="1"/>
              <a:t>résultats</a:t>
            </a:r>
            <a:r>
              <a:rPr lang="fr-FR" sz="2800" dirty="0"/>
              <a:t> à l’</a:t>
            </a:r>
            <a:r>
              <a:rPr lang="fr-FR" sz="2800" dirty="0" err="1"/>
              <a:t>épreuve</a:t>
            </a:r>
            <a:r>
              <a:rPr lang="fr-FR" sz="2800" dirty="0"/>
              <a:t> </a:t>
            </a:r>
            <a:r>
              <a:rPr lang="fr-FR" sz="2800" dirty="0" err="1"/>
              <a:t>Pirls</a:t>
            </a:r>
            <a:r>
              <a:rPr lang="fr-FR" sz="2800" dirty="0"/>
              <a:t> 2011 (</a:t>
            </a:r>
            <a:r>
              <a:rPr lang="fr-FR" sz="2800" dirty="0" err="1"/>
              <a:t>Cèbe</a:t>
            </a:r>
            <a:r>
              <a:rPr lang="fr-FR" sz="2800" dirty="0"/>
              <a:t> &amp; </a:t>
            </a:r>
            <a:r>
              <a:rPr lang="fr-FR" sz="2800" dirty="0" err="1"/>
              <a:t>Goigoux</a:t>
            </a:r>
            <a:r>
              <a:rPr lang="fr-FR" sz="2800" dirty="0"/>
              <a:t>, 2009 ; Schillings &amp; Lafontaine, 2009 ; </a:t>
            </a:r>
            <a:r>
              <a:rPr lang="fr-FR" sz="2800" dirty="0" err="1"/>
              <a:t>Ministère</a:t>
            </a:r>
            <a:r>
              <a:rPr lang="fr-FR" sz="2800" dirty="0"/>
              <a:t> de l’</a:t>
            </a:r>
            <a:r>
              <a:rPr lang="fr-FR" sz="2800" dirty="0" err="1"/>
              <a:t>éducation</a:t>
            </a:r>
            <a:r>
              <a:rPr lang="fr-FR" sz="2800" dirty="0"/>
              <a:t> de </a:t>
            </a:r>
            <a:r>
              <a:rPr lang="fr-FR" sz="2800" dirty="0" err="1"/>
              <a:t>l’ontario</a:t>
            </a:r>
            <a:r>
              <a:rPr lang="fr-FR" sz="2800" dirty="0"/>
              <a:t>, 2004). </a:t>
            </a:r>
          </a:p>
          <a:p>
            <a:endParaRPr lang="fr-FR" sz="2400" dirty="0"/>
          </a:p>
        </p:txBody>
      </p:sp>
    </p:spTree>
    <p:extLst>
      <p:ext uri="{BB962C8B-B14F-4D97-AF65-F5344CB8AC3E}">
        <p14:creationId xmlns:p14="http://schemas.microsoft.com/office/powerpoint/2010/main" val="2685697798"/>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LA STRATEGIE : APPRECIER </a:t>
            </a:r>
            <a:endParaRPr lang="fr-FR" dirty="0">
              <a:solidFill>
                <a:srgbClr val="0096FF"/>
              </a:solidFill>
            </a:endParaRPr>
          </a:p>
        </p:txBody>
      </p:sp>
      <p:pic>
        <p:nvPicPr>
          <p:cNvPr id="4" name="Espace réservé du contenu 3" descr="Capture d’écran 2018-01-07 à 21.59.22.png"/>
          <p:cNvPicPr>
            <a:picLocks noGrp="1" noChangeAspect="1"/>
          </p:cNvPicPr>
          <p:nvPr>
            <p:ph idx="1"/>
          </p:nvPr>
        </p:nvPicPr>
        <p:blipFill>
          <a:blip r:embed="rId2">
            <a:extLst>
              <a:ext uri="{28A0092B-C50C-407E-A947-70E740481C1C}">
                <a14:useLocalDpi xmlns:a14="http://schemas.microsoft.com/office/drawing/2010/main" val="0"/>
              </a:ext>
            </a:extLst>
          </a:blip>
          <a:srcRect l="-57878" r="-57878"/>
          <a:stretch>
            <a:fillRect/>
          </a:stretch>
        </p:blipFill>
        <p:spPr>
          <a:xfrm>
            <a:off x="307747" y="1768395"/>
            <a:ext cx="8533139" cy="4509033"/>
          </a:xfrm>
        </p:spPr>
      </p:pic>
    </p:spTree>
    <p:extLst>
      <p:ext uri="{BB962C8B-B14F-4D97-AF65-F5344CB8AC3E}">
        <p14:creationId xmlns:p14="http://schemas.microsoft.com/office/powerpoint/2010/main" val="2002523786"/>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Conclusion</a:t>
            </a:r>
            <a:r>
              <a:rPr lang="fr-FR" dirty="0" smtClean="0"/>
              <a:t> </a:t>
            </a:r>
            <a:endParaRPr lang="fr-FR" dirty="0"/>
          </a:p>
        </p:txBody>
      </p:sp>
      <p:sp>
        <p:nvSpPr>
          <p:cNvPr id="3" name="Espace réservé du contenu 2"/>
          <p:cNvSpPr>
            <a:spLocks noGrp="1"/>
          </p:cNvSpPr>
          <p:nvPr>
            <p:ph idx="1"/>
          </p:nvPr>
        </p:nvSpPr>
        <p:spPr>
          <a:xfrm>
            <a:off x="381000" y="1949824"/>
            <a:ext cx="8345714" cy="4436462"/>
          </a:xfrm>
        </p:spPr>
        <p:txBody>
          <a:bodyPr>
            <a:normAutofit lnSpcReduction="10000"/>
          </a:bodyPr>
          <a:lstStyle/>
          <a:p>
            <a:r>
              <a:rPr lang="fr-FR" dirty="0" smtClean="0"/>
              <a:t>L’analyse </a:t>
            </a:r>
            <a:r>
              <a:rPr lang="fr-FR" dirty="0"/>
              <a:t>des </a:t>
            </a:r>
            <a:r>
              <a:rPr lang="fr-FR" dirty="0" err="1"/>
              <a:t>réponses</a:t>
            </a:r>
            <a:r>
              <a:rPr lang="fr-FR" dirty="0"/>
              <a:t> relatives à deux textes issus de l’</a:t>
            </a:r>
            <a:r>
              <a:rPr lang="fr-FR" dirty="0" err="1"/>
              <a:t>épreuve</a:t>
            </a:r>
            <a:r>
              <a:rPr lang="fr-FR" dirty="0"/>
              <a:t> </a:t>
            </a:r>
            <a:r>
              <a:rPr lang="fr-FR" dirty="0" smtClean="0"/>
              <a:t>PIRLS </a:t>
            </a:r>
            <a:r>
              <a:rPr lang="fr-FR" dirty="0" err="1"/>
              <a:t>témoigne</a:t>
            </a:r>
            <a:r>
              <a:rPr lang="fr-FR" dirty="0"/>
              <a:t> de la </a:t>
            </a:r>
            <a:r>
              <a:rPr lang="fr-FR" dirty="0" err="1"/>
              <a:t>difficulte</a:t>
            </a:r>
            <a:r>
              <a:rPr lang="fr-FR" dirty="0"/>
              <a:t>́ de nos </a:t>
            </a:r>
            <a:r>
              <a:rPr lang="fr-FR" dirty="0" err="1"/>
              <a:t>élèves</a:t>
            </a:r>
            <a:r>
              <a:rPr lang="fr-FR" dirty="0"/>
              <a:t> à </a:t>
            </a:r>
            <a:r>
              <a:rPr lang="fr-FR" b="1" i="1" dirty="0" err="1"/>
              <a:t>dépasser</a:t>
            </a:r>
            <a:r>
              <a:rPr lang="fr-FR" b="1" i="1" dirty="0"/>
              <a:t> une </a:t>
            </a:r>
            <a:r>
              <a:rPr lang="fr-FR" b="1" i="1" dirty="0" err="1"/>
              <a:t>compréhension</a:t>
            </a:r>
            <a:r>
              <a:rPr lang="fr-FR" b="1" i="1" dirty="0"/>
              <a:t> </a:t>
            </a:r>
            <a:r>
              <a:rPr lang="fr-FR" b="1" i="1" dirty="0" err="1"/>
              <a:t>littérale</a:t>
            </a:r>
            <a:r>
              <a:rPr lang="fr-FR" dirty="0"/>
              <a:t> pour tirer pleinement profit de ces textes. Quel que soit l’objectif de lecture (lire pour l’</a:t>
            </a:r>
            <a:r>
              <a:rPr lang="fr-FR" dirty="0" err="1"/>
              <a:t>expérience</a:t>
            </a:r>
            <a:r>
              <a:rPr lang="fr-FR" dirty="0"/>
              <a:t> </a:t>
            </a:r>
            <a:r>
              <a:rPr lang="fr-FR" dirty="0" err="1"/>
              <a:t>littéraire</a:t>
            </a:r>
            <a:r>
              <a:rPr lang="fr-FR" dirty="0"/>
              <a:t> et lire pour </a:t>
            </a:r>
            <a:r>
              <a:rPr lang="fr-FR" dirty="0" err="1"/>
              <a:t>acquérir</a:t>
            </a:r>
            <a:r>
              <a:rPr lang="fr-FR" dirty="0"/>
              <a:t> et utiliser de l’information), </a:t>
            </a:r>
            <a:r>
              <a:rPr lang="fr-FR" b="1" i="1" dirty="0"/>
              <a:t>de nombreux </a:t>
            </a:r>
            <a:r>
              <a:rPr lang="fr-FR" b="1" i="1" dirty="0" err="1"/>
              <a:t>élèves</a:t>
            </a:r>
            <a:r>
              <a:rPr lang="fr-FR" b="1" i="1" dirty="0"/>
              <a:t> peinent à mobiliser les processus de </a:t>
            </a:r>
            <a:r>
              <a:rPr lang="fr-FR" b="1" i="1" dirty="0" err="1"/>
              <a:t>compréhension</a:t>
            </a:r>
            <a:r>
              <a:rPr lang="fr-FR" b="1" i="1" dirty="0"/>
              <a:t> qui conditionnent la lecture experte</a:t>
            </a:r>
            <a:r>
              <a:rPr lang="fr-FR" dirty="0"/>
              <a:t>. Les processus permettant d’</a:t>
            </a:r>
            <a:r>
              <a:rPr lang="fr-FR" dirty="0" err="1"/>
              <a:t>interpréter</a:t>
            </a:r>
            <a:r>
              <a:rPr lang="fr-FR" dirty="0"/>
              <a:t> et d’</a:t>
            </a:r>
            <a:r>
              <a:rPr lang="fr-FR" dirty="0" err="1"/>
              <a:t>apprécier</a:t>
            </a:r>
            <a:r>
              <a:rPr lang="fr-FR" dirty="0"/>
              <a:t> des textes tels que </a:t>
            </a:r>
            <a:r>
              <a:rPr lang="fr-FR" i="1" dirty="0"/>
              <a:t>La Tarte Anti-Ennemi </a:t>
            </a:r>
            <a:r>
              <a:rPr lang="fr-FR" dirty="0"/>
              <a:t>et </a:t>
            </a:r>
            <a:r>
              <a:rPr lang="fr-FR" i="1" dirty="0"/>
              <a:t>Le </a:t>
            </a:r>
            <a:r>
              <a:rPr lang="fr-FR" i="1" dirty="0" err="1"/>
              <a:t>mystère</a:t>
            </a:r>
            <a:r>
              <a:rPr lang="fr-FR" i="1" dirty="0"/>
              <a:t> de la dent </a:t>
            </a:r>
            <a:r>
              <a:rPr lang="fr-FR" i="1" dirty="0" err="1"/>
              <a:t>géante</a:t>
            </a:r>
            <a:r>
              <a:rPr lang="fr-FR" i="1" dirty="0"/>
              <a:t> </a:t>
            </a:r>
            <a:r>
              <a:rPr lang="fr-FR" dirty="0"/>
              <a:t>sont-ils hors de </a:t>
            </a:r>
            <a:r>
              <a:rPr lang="fr-FR" dirty="0" err="1"/>
              <a:t>portée</a:t>
            </a:r>
            <a:r>
              <a:rPr lang="fr-FR" dirty="0"/>
              <a:t> des </a:t>
            </a:r>
            <a:r>
              <a:rPr lang="fr-FR" dirty="0" err="1"/>
              <a:t>élèves</a:t>
            </a:r>
            <a:r>
              <a:rPr lang="fr-FR" dirty="0"/>
              <a:t> de </a:t>
            </a:r>
            <a:r>
              <a:rPr lang="fr-FR" dirty="0" err="1"/>
              <a:t>quatrième</a:t>
            </a:r>
            <a:r>
              <a:rPr lang="fr-FR" dirty="0"/>
              <a:t> </a:t>
            </a:r>
            <a:r>
              <a:rPr lang="fr-FR" dirty="0" err="1"/>
              <a:t>année</a:t>
            </a:r>
            <a:r>
              <a:rPr lang="fr-FR" dirty="0"/>
              <a:t> primaire ? Les bons </a:t>
            </a:r>
            <a:r>
              <a:rPr lang="fr-FR" dirty="0" err="1"/>
              <a:t>résultats</a:t>
            </a:r>
            <a:r>
              <a:rPr lang="fr-FR" dirty="0"/>
              <a:t> obtenus par des </a:t>
            </a:r>
            <a:r>
              <a:rPr lang="fr-FR" dirty="0" err="1"/>
              <a:t>élèves</a:t>
            </a:r>
            <a:r>
              <a:rPr lang="fr-FR" dirty="0"/>
              <a:t> issus de </a:t>
            </a:r>
            <a:r>
              <a:rPr lang="fr-FR" dirty="0" err="1"/>
              <a:t>systèmes</a:t>
            </a:r>
            <a:r>
              <a:rPr lang="fr-FR" dirty="0"/>
              <a:t> </a:t>
            </a:r>
            <a:r>
              <a:rPr lang="fr-FR" dirty="0" err="1"/>
              <a:t>éducatifs</a:t>
            </a:r>
            <a:r>
              <a:rPr lang="fr-FR" dirty="0"/>
              <a:t> comparables au </a:t>
            </a:r>
            <a:r>
              <a:rPr lang="fr-FR" dirty="0" err="1"/>
              <a:t>nôtre</a:t>
            </a:r>
            <a:r>
              <a:rPr lang="fr-FR" dirty="0"/>
              <a:t> </a:t>
            </a:r>
            <a:r>
              <a:rPr lang="fr-FR" dirty="0" smtClean="0"/>
              <a:t>(OCDE ou </a:t>
            </a:r>
            <a:r>
              <a:rPr lang="fr-FR" dirty="0"/>
              <a:t>U</a:t>
            </a:r>
            <a:r>
              <a:rPr lang="fr-FR" dirty="0" smtClean="0"/>
              <a:t>nion </a:t>
            </a:r>
            <a:r>
              <a:rPr lang="fr-FR" dirty="0" err="1"/>
              <a:t>E</a:t>
            </a:r>
            <a:r>
              <a:rPr lang="fr-FR" dirty="0" err="1" smtClean="0"/>
              <a:t>uropéenne</a:t>
            </a:r>
            <a:r>
              <a:rPr lang="fr-FR" dirty="0"/>
              <a:t>) indiquent qu’à ce niveau scolaire, </a:t>
            </a:r>
            <a:r>
              <a:rPr lang="fr-FR" b="1" i="1" dirty="0"/>
              <a:t>il est possible de faire en sorte d’augmenter le niveau global de lecture</a:t>
            </a:r>
            <a:r>
              <a:rPr lang="fr-FR" dirty="0"/>
              <a:t>. </a:t>
            </a:r>
          </a:p>
        </p:txBody>
      </p:sp>
    </p:spTree>
    <p:extLst>
      <p:ext uri="{BB962C8B-B14F-4D97-AF65-F5344CB8AC3E}">
        <p14:creationId xmlns:p14="http://schemas.microsoft.com/office/powerpoint/2010/main" val="4271639412"/>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Conclusion</a:t>
            </a:r>
            <a:r>
              <a:rPr lang="fr-FR" dirty="0" smtClean="0"/>
              <a:t> </a:t>
            </a:r>
            <a:endParaRPr lang="fr-FR" dirty="0"/>
          </a:p>
        </p:txBody>
      </p:sp>
      <p:sp>
        <p:nvSpPr>
          <p:cNvPr id="3" name="Espace réservé du contenu 2"/>
          <p:cNvSpPr>
            <a:spLocks noGrp="1"/>
          </p:cNvSpPr>
          <p:nvPr>
            <p:ph idx="1"/>
          </p:nvPr>
        </p:nvSpPr>
        <p:spPr>
          <a:xfrm>
            <a:off x="344714" y="1949824"/>
            <a:ext cx="8362951" cy="4436462"/>
          </a:xfrm>
        </p:spPr>
        <p:txBody>
          <a:bodyPr>
            <a:normAutofit/>
          </a:bodyPr>
          <a:lstStyle/>
          <a:p>
            <a:r>
              <a:rPr lang="fr-FR" dirty="0" smtClean="0"/>
              <a:t>Les </a:t>
            </a:r>
            <a:r>
              <a:rPr lang="fr-FR" dirty="0" err="1"/>
              <a:t>difficultés</a:t>
            </a:r>
            <a:r>
              <a:rPr lang="fr-FR" dirty="0"/>
              <a:t> </a:t>
            </a:r>
            <a:r>
              <a:rPr lang="fr-FR" dirty="0" err="1"/>
              <a:t>observées</a:t>
            </a:r>
            <a:r>
              <a:rPr lang="fr-FR" dirty="0"/>
              <a:t> chez nos </a:t>
            </a:r>
            <a:r>
              <a:rPr lang="fr-FR" dirty="0" err="1"/>
              <a:t>élèves</a:t>
            </a:r>
            <a:r>
              <a:rPr lang="fr-FR" dirty="0"/>
              <a:t> posent clairement la </a:t>
            </a:r>
            <a:r>
              <a:rPr lang="fr-FR" b="1" i="1" dirty="0"/>
              <a:t>question de la progression en lecture </a:t>
            </a:r>
            <a:r>
              <a:rPr lang="fr-FR" b="1" i="1" dirty="0" err="1"/>
              <a:t>au-dela</a:t>
            </a:r>
            <a:r>
              <a:rPr lang="fr-FR" b="1" i="1" dirty="0"/>
              <a:t>̀ du premier cycle primaire</a:t>
            </a:r>
            <a:r>
              <a:rPr lang="fr-FR" dirty="0"/>
              <a:t> : qu’il s’agisse de </a:t>
            </a:r>
            <a:r>
              <a:rPr lang="fr-FR" dirty="0" err="1"/>
              <a:t>fluidite</a:t>
            </a:r>
            <a:r>
              <a:rPr lang="fr-FR" dirty="0"/>
              <a:t>́ de lecture, de survol ou de lecture critique, pour devenir plus </a:t>
            </a:r>
            <a:r>
              <a:rPr lang="fr-FR" dirty="0" err="1"/>
              <a:t>compétents</a:t>
            </a:r>
            <a:r>
              <a:rPr lang="fr-FR" dirty="0"/>
              <a:t> nos </a:t>
            </a:r>
            <a:r>
              <a:rPr lang="fr-FR" dirty="0" err="1"/>
              <a:t>élèves</a:t>
            </a:r>
            <a:r>
              <a:rPr lang="fr-FR" dirty="0"/>
              <a:t> devraient apprendre à </a:t>
            </a:r>
            <a:r>
              <a:rPr lang="fr-FR" b="1" i="1" dirty="0"/>
              <a:t>mobiliser ces processus de </a:t>
            </a:r>
            <a:r>
              <a:rPr lang="fr-FR" b="1" i="1" dirty="0" err="1"/>
              <a:t>manière</a:t>
            </a:r>
            <a:r>
              <a:rPr lang="fr-FR" b="1" i="1" dirty="0"/>
              <a:t> de moins en moins consciente et laborieuse</a:t>
            </a:r>
            <a:r>
              <a:rPr lang="fr-FR" dirty="0"/>
              <a:t>. </a:t>
            </a:r>
            <a:r>
              <a:rPr lang="fr-FR" dirty="0" smtClean="0"/>
              <a:t>Or</a:t>
            </a:r>
            <a:r>
              <a:rPr lang="fr-FR" dirty="0"/>
              <a:t>, comme le rappellent </a:t>
            </a:r>
            <a:r>
              <a:rPr lang="fr-FR" dirty="0" err="1"/>
              <a:t>Afflerbach</a:t>
            </a:r>
            <a:r>
              <a:rPr lang="fr-FR" dirty="0"/>
              <a:t>, Pearson, et Paris (2008) </a:t>
            </a:r>
            <a:r>
              <a:rPr lang="fr-FR" b="1" i="1" dirty="0"/>
              <a:t>pour certains enfants, la pratique seule ne peut pas suffire pour faire ce type de </a:t>
            </a:r>
            <a:r>
              <a:rPr lang="fr-FR" b="1" i="1" dirty="0" err="1"/>
              <a:t>progrès</a:t>
            </a:r>
            <a:r>
              <a:rPr lang="fr-FR" i="1" dirty="0"/>
              <a:t>. </a:t>
            </a:r>
            <a:r>
              <a:rPr lang="fr-FR" b="1" i="1" dirty="0"/>
              <a:t>Les </a:t>
            </a:r>
            <a:r>
              <a:rPr lang="fr-FR" b="1" i="1" dirty="0" err="1"/>
              <a:t>stratégies</a:t>
            </a:r>
            <a:r>
              <a:rPr lang="fr-FR" b="1" i="1" dirty="0"/>
              <a:t> doivent en effet faire l’objet d’un enseignement afin qu’elles puissent s’automatiser jusqu’à devenir des </a:t>
            </a:r>
            <a:r>
              <a:rPr lang="fr-FR" b="1" i="1" dirty="0" err="1"/>
              <a:t>compétences</a:t>
            </a:r>
            <a:r>
              <a:rPr lang="fr-FR" dirty="0"/>
              <a:t>. Ces auteurs explicitent ainsi la </a:t>
            </a:r>
            <a:r>
              <a:rPr lang="fr-FR" dirty="0" err="1"/>
              <a:t>différence</a:t>
            </a:r>
            <a:r>
              <a:rPr lang="fr-FR" dirty="0"/>
              <a:t> entre les </a:t>
            </a:r>
            <a:r>
              <a:rPr lang="fr-FR" dirty="0" err="1"/>
              <a:t>stratégies</a:t>
            </a:r>
            <a:r>
              <a:rPr lang="fr-FR" dirty="0"/>
              <a:t> et les </a:t>
            </a:r>
            <a:r>
              <a:rPr lang="fr-FR" dirty="0" err="1"/>
              <a:t>compétences</a:t>
            </a:r>
            <a:r>
              <a:rPr lang="fr-FR" b="1" i="1" dirty="0"/>
              <a:t>. </a:t>
            </a:r>
            <a:r>
              <a:rPr lang="fr-FR" b="1" i="1" dirty="0" smtClean="0"/>
              <a:t>(Intentionnalité et statut automatique)</a:t>
            </a:r>
            <a:endParaRPr lang="fr-FR" b="1" i="1" dirty="0"/>
          </a:p>
        </p:txBody>
      </p:sp>
    </p:spTree>
    <p:extLst>
      <p:ext uri="{BB962C8B-B14F-4D97-AF65-F5344CB8AC3E}">
        <p14:creationId xmlns:p14="http://schemas.microsoft.com/office/powerpoint/2010/main" val="92835580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1. Le cadre de l’étude PIRLS</a:t>
            </a:r>
            <a:endParaRPr lang="fr-FR" dirty="0">
              <a:solidFill>
                <a:srgbClr val="0096FF"/>
              </a:solidFill>
            </a:endParaRPr>
          </a:p>
        </p:txBody>
      </p:sp>
      <p:sp>
        <p:nvSpPr>
          <p:cNvPr id="3" name="Espace réservé du contenu 2"/>
          <p:cNvSpPr>
            <a:spLocks noGrp="1"/>
          </p:cNvSpPr>
          <p:nvPr>
            <p:ph idx="1"/>
          </p:nvPr>
        </p:nvSpPr>
        <p:spPr>
          <a:xfrm>
            <a:off x="493889" y="1949824"/>
            <a:ext cx="8311444" cy="4428398"/>
          </a:xfrm>
        </p:spPr>
        <p:txBody>
          <a:bodyPr>
            <a:normAutofit/>
          </a:bodyPr>
          <a:lstStyle/>
          <a:p>
            <a:pPr marL="0" indent="0">
              <a:buNone/>
            </a:pPr>
            <a:r>
              <a:rPr lang="fr-FR" sz="2400" dirty="0" smtClean="0"/>
              <a:t>Définition de la lecture selon les concepteurs de l’étude PIRLS : </a:t>
            </a:r>
            <a:r>
              <a:rPr lang="fr-FR" sz="2400" b="1" i="1" dirty="0" smtClean="0"/>
              <a:t>« La lecture est la capacité de comprendre et d’utiliser les formes du langage écrit requises par la société ou valorisées par l’individu ».</a:t>
            </a:r>
          </a:p>
          <a:p>
            <a:pPr marL="0" indent="0">
              <a:buNone/>
            </a:pPr>
            <a:r>
              <a:rPr lang="fr-FR" sz="2400" dirty="0" smtClean="0"/>
              <a:t>Définition qui prend en compte la diversité des expériences de lecture que l’élève peut vivre à l’école ou dans sa vie quotidienne. </a:t>
            </a:r>
          </a:p>
          <a:p>
            <a:pPr marL="0" indent="0">
              <a:buNone/>
            </a:pPr>
            <a:r>
              <a:rPr lang="fr-FR" sz="2400" dirty="0" smtClean="0"/>
              <a:t>Le savoir lire est toujours en construction</a:t>
            </a:r>
            <a:r>
              <a:rPr lang="fr-FR" sz="2400" dirty="0"/>
              <a:t> </a:t>
            </a:r>
            <a:r>
              <a:rPr lang="fr-FR" sz="2400" dirty="0" smtClean="0"/>
              <a:t>mais les compétences attendues deviennent plus expertes et constituent un outil pour apprendre. </a:t>
            </a:r>
            <a:endParaRPr lang="fr-FR" sz="2400" dirty="0"/>
          </a:p>
        </p:txBody>
      </p:sp>
    </p:spTree>
    <p:extLst>
      <p:ext uri="{BB962C8B-B14F-4D97-AF65-F5344CB8AC3E}">
        <p14:creationId xmlns:p14="http://schemas.microsoft.com/office/powerpoint/2010/main" val="2171541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Le cadre de l’étude PIRLS</a:t>
            </a:r>
            <a:endParaRPr lang="fr-FR" dirty="0">
              <a:solidFill>
                <a:srgbClr val="0096FF"/>
              </a:solidFill>
            </a:endParaRPr>
          </a:p>
        </p:txBody>
      </p:sp>
      <p:sp>
        <p:nvSpPr>
          <p:cNvPr id="3" name="Espace réservé du contenu 2"/>
          <p:cNvSpPr>
            <a:spLocks noGrp="1"/>
          </p:cNvSpPr>
          <p:nvPr>
            <p:ph idx="1"/>
          </p:nvPr>
        </p:nvSpPr>
        <p:spPr>
          <a:xfrm>
            <a:off x="550332" y="1949824"/>
            <a:ext cx="8156223" cy="4555398"/>
          </a:xfrm>
        </p:spPr>
        <p:txBody>
          <a:bodyPr>
            <a:normAutofit fontScale="92500"/>
          </a:bodyPr>
          <a:lstStyle/>
          <a:p>
            <a:pPr marL="0" indent="0">
              <a:buNone/>
            </a:pPr>
            <a:r>
              <a:rPr lang="fr-FR" sz="2800" b="1" dirty="0" smtClean="0">
                <a:solidFill>
                  <a:schemeClr val="tx1">
                    <a:lumMod val="75000"/>
                    <a:lumOff val="25000"/>
                  </a:schemeClr>
                </a:solidFill>
              </a:rPr>
              <a:t>4 processus de compréhension distinct sont évalués :</a:t>
            </a:r>
          </a:p>
          <a:p>
            <a:r>
              <a:rPr lang="fr-FR" sz="2800" dirty="0" smtClean="0"/>
              <a:t>Prélever des informations explicites ( PRELEVER ): 22% du score total</a:t>
            </a:r>
          </a:p>
          <a:p>
            <a:r>
              <a:rPr lang="fr-FR" sz="2800" dirty="0" smtClean="0"/>
              <a:t>Faire des inférences directes  (INFERER): 28%</a:t>
            </a:r>
          </a:p>
          <a:p>
            <a:r>
              <a:rPr lang="fr-FR" sz="2800" dirty="0" smtClean="0"/>
              <a:t>Interpréter et assimiler idées et informations ( INTERPRETER): 37%</a:t>
            </a:r>
          </a:p>
          <a:p>
            <a:r>
              <a:rPr lang="fr-FR" sz="2800" dirty="0" smtClean="0"/>
              <a:t>Examiner et évaluer le contenu, la langue et les éléments textuels  (APPRECIER): 13%</a:t>
            </a:r>
          </a:p>
          <a:p>
            <a:endParaRPr lang="fr-FR" dirty="0"/>
          </a:p>
        </p:txBody>
      </p:sp>
    </p:spTree>
    <p:extLst>
      <p:ext uri="{BB962C8B-B14F-4D97-AF65-F5344CB8AC3E}">
        <p14:creationId xmlns:p14="http://schemas.microsoft.com/office/powerpoint/2010/main" val="303344206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PRELEVER</a:t>
            </a:r>
            <a:r>
              <a:rPr lang="fr-FR" dirty="0" smtClean="0"/>
              <a:t> </a:t>
            </a:r>
            <a:endParaRPr lang="fr-FR" dirty="0"/>
          </a:p>
        </p:txBody>
      </p:sp>
      <p:sp>
        <p:nvSpPr>
          <p:cNvPr id="3" name="Espace réservé du contenu 2"/>
          <p:cNvSpPr>
            <a:spLocks noGrp="1"/>
          </p:cNvSpPr>
          <p:nvPr>
            <p:ph idx="1"/>
          </p:nvPr>
        </p:nvSpPr>
        <p:spPr/>
        <p:txBody>
          <a:bodyPr>
            <a:normAutofit/>
          </a:bodyPr>
          <a:lstStyle/>
          <a:p>
            <a:r>
              <a:rPr lang="fr-FR" sz="2400" b="1" dirty="0" smtClean="0"/>
              <a:t>Prélever des informations explicites </a:t>
            </a:r>
            <a:r>
              <a:rPr lang="fr-FR" sz="2400" dirty="0" smtClean="0"/>
              <a:t>: </a:t>
            </a:r>
            <a:r>
              <a:rPr lang="fr-FR" sz="2400" dirty="0" err="1" smtClean="0"/>
              <a:t>repérer</a:t>
            </a:r>
            <a:r>
              <a:rPr lang="fr-FR" sz="2400" dirty="0" smtClean="0"/>
              <a:t> </a:t>
            </a:r>
            <a:r>
              <a:rPr lang="fr-FR" sz="2400" dirty="0"/>
              <a:t>les informations directement </a:t>
            </a:r>
            <a:r>
              <a:rPr lang="fr-FR" sz="2400" dirty="0" err="1"/>
              <a:t>liées</a:t>
            </a:r>
            <a:r>
              <a:rPr lang="fr-FR" sz="2400" dirty="0"/>
              <a:t> à l’objectif de la lecture ; chercher des </a:t>
            </a:r>
            <a:r>
              <a:rPr lang="fr-FR" sz="2400" dirty="0" err="1"/>
              <a:t>éléments</a:t>
            </a:r>
            <a:r>
              <a:rPr lang="fr-FR" sz="2400" dirty="0"/>
              <a:t> </a:t>
            </a:r>
            <a:r>
              <a:rPr lang="fr-FR" sz="2400" dirty="0" err="1"/>
              <a:t>précis</a:t>
            </a:r>
            <a:r>
              <a:rPr lang="fr-FR" sz="2400" dirty="0"/>
              <a:t> ; chercher la </a:t>
            </a:r>
            <a:r>
              <a:rPr lang="fr-FR" sz="2400" dirty="0" err="1"/>
              <a:t>définition</a:t>
            </a:r>
            <a:r>
              <a:rPr lang="fr-FR" sz="2400" dirty="0"/>
              <a:t> de mots ou d’expressions ; </a:t>
            </a:r>
            <a:r>
              <a:rPr lang="fr-FR" sz="2400" dirty="0" err="1"/>
              <a:t>repérer</a:t>
            </a:r>
            <a:r>
              <a:rPr lang="fr-FR" sz="2400" dirty="0"/>
              <a:t> le contexte de l’histoire (</a:t>
            </a:r>
            <a:r>
              <a:rPr lang="fr-FR" sz="2400" dirty="0" err="1"/>
              <a:t>époque</a:t>
            </a:r>
            <a:r>
              <a:rPr lang="fr-FR" sz="2400" dirty="0"/>
              <a:t>, lieu) ; trouver l’</a:t>
            </a:r>
            <a:r>
              <a:rPr lang="fr-FR" sz="2400" dirty="0" err="1"/>
              <a:t>idée</a:t>
            </a:r>
            <a:r>
              <a:rPr lang="fr-FR" sz="2400" dirty="0"/>
              <a:t> principale (si elle est </a:t>
            </a:r>
            <a:r>
              <a:rPr lang="fr-FR" sz="2400" dirty="0" err="1"/>
              <a:t>exprimée</a:t>
            </a:r>
            <a:r>
              <a:rPr lang="fr-FR" sz="2400" dirty="0"/>
              <a:t> explicitement). </a:t>
            </a:r>
          </a:p>
          <a:p>
            <a:pPr marL="0" indent="0">
              <a:buNone/>
            </a:pPr>
            <a:r>
              <a:rPr lang="fr-FR" sz="2400" dirty="0" smtClean="0"/>
              <a:t>      Ce </a:t>
            </a:r>
            <a:r>
              <a:rPr lang="fr-FR" sz="2400" dirty="0"/>
              <a:t>processus contribue pour 22 % au score total ; </a:t>
            </a:r>
          </a:p>
          <a:p>
            <a:pPr marL="0" indent="0">
              <a:buNone/>
            </a:pPr>
            <a:r>
              <a:rPr lang="fr-FR" sz="2400" dirty="0" smtClean="0"/>
              <a:t> </a:t>
            </a:r>
            <a:endParaRPr lang="fr-FR" sz="2400" dirty="0"/>
          </a:p>
        </p:txBody>
      </p:sp>
    </p:spTree>
    <p:extLst>
      <p:ext uri="{BB962C8B-B14F-4D97-AF65-F5344CB8AC3E}">
        <p14:creationId xmlns:p14="http://schemas.microsoft.com/office/powerpoint/2010/main" val="227672007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96FF"/>
                </a:solidFill>
              </a:rPr>
              <a:t>FAIRE DES INFERENCES </a:t>
            </a:r>
            <a:endParaRPr lang="fr-FR" dirty="0">
              <a:solidFill>
                <a:srgbClr val="0096FF"/>
              </a:solidFill>
            </a:endParaRPr>
          </a:p>
        </p:txBody>
      </p:sp>
      <p:sp>
        <p:nvSpPr>
          <p:cNvPr id="3" name="Espace réservé du contenu 2"/>
          <p:cNvSpPr>
            <a:spLocks noGrp="1"/>
          </p:cNvSpPr>
          <p:nvPr>
            <p:ph idx="1"/>
          </p:nvPr>
        </p:nvSpPr>
        <p:spPr/>
        <p:txBody>
          <a:bodyPr>
            <a:normAutofit/>
          </a:bodyPr>
          <a:lstStyle/>
          <a:p>
            <a:r>
              <a:rPr lang="fr-FR" sz="2400" dirty="0" smtClean="0"/>
              <a:t>F</a:t>
            </a:r>
            <a:r>
              <a:rPr lang="fr-FR" sz="2400" b="1" dirty="0" smtClean="0"/>
              <a:t>aire des </a:t>
            </a:r>
            <a:r>
              <a:rPr lang="fr-FR" sz="2400" b="1" dirty="0" err="1" smtClean="0"/>
              <a:t>inférences</a:t>
            </a:r>
            <a:r>
              <a:rPr lang="fr-FR" sz="2400" b="1" dirty="0" smtClean="0"/>
              <a:t> directes </a:t>
            </a:r>
            <a:r>
              <a:rPr lang="fr-FR" sz="2400" dirty="0" smtClean="0"/>
              <a:t>: </a:t>
            </a:r>
          </a:p>
          <a:p>
            <a:pPr lvl="1"/>
            <a:r>
              <a:rPr lang="fr-FR" dirty="0" err="1" smtClean="0"/>
              <a:t>déduire</a:t>
            </a:r>
            <a:r>
              <a:rPr lang="fr-FR" dirty="0" smtClean="0"/>
              <a:t> </a:t>
            </a:r>
            <a:r>
              <a:rPr lang="fr-FR" dirty="0"/>
              <a:t>que tel </a:t>
            </a:r>
            <a:r>
              <a:rPr lang="fr-FR" dirty="0" err="1"/>
              <a:t>évènement</a:t>
            </a:r>
            <a:r>
              <a:rPr lang="fr-FR" dirty="0"/>
              <a:t> a entrainé tel autre ; </a:t>
            </a:r>
            <a:endParaRPr lang="fr-FR" dirty="0" smtClean="0"/>
          </a:p>
          <a:p>
            <a:pPr lvl="1"/>
            <a:r>
              <a:rPr lang="fr-FR" dirty="0" err="1" smtClean="0"/>
              <a:t>déduire</a:t>
            </a:r>
            <a:r>
              <a:rPr lang="fr-FR" dirty="0" smtClean="0"/>
              <a:t> </a:t>
            </a:r>
            <a:r>
              <a:rPr lang="fr-FR" dirty="0"/>
              <a:t>l’</a:t>
            </a:r>
            <a:r>
              <a:rPr lang="fr-FR" dirty="0" err="1"/>
              <a:t>élément</a:t>
            </a:r>
            <a:r>
              <a:rPr lang="fr-FR" dirty="0"/>
              <a:t> principal d’une </a:t>
            </a:r>
            <a:r>
              <a:rPr lang="fr-FR" dirty="0" err="1"/>
              <a:t>série</a:t>
            </a:r>
            <a:r>
              <a:rPr lang="fr-FR" dirty="0"/>
              <a:t> d’arguments ; </a:t>
            </a:r>
            <a:endParaRPr lang="fr-FR" dirty="0" smtClean="0"/>
          </a:p>
          <a:p>
            <a:pPr lvl="1"/>
            <a:r>
              <a:rPr lang="fr-FR" dirty="0" err="1" smtClean="0"/>
              <a:t>déterminer</a:t>
            </a:r>
            <a:r>
              <a:rPr lang="fr-FR" dirty="0" smtClean="0"/>
              <a:t> </a:t>
            </a:r>
            <a:r>
              <a:rPr lang="fr-FR" dirty="0"/>
              <a:t>le </a:t>
            </a:r>
            <a:r>
              <a:rPr lang="fr-FR" dirty="0" err="1"/>
              <a:t>référent</a:t>
            </a:r>
            <a:r>
              <a:rPr lang="fr-FR" dirty="0"/>
              <a:t> d’un pronom </a:t>
            </a:r>
            <a:r>
              <a:rPr lang="fr-FR" dirty="0" smtClean="0"/>
              <a:t>;</a:t>
            </a:r>
          </a:p>
          <a:p>
            <a:pPr lvl="1"/>
            <a:r>
              <a:rPr lang="fr-FR" dirty="0" err="1" smtClean="0"/>
              <a:t>repérer</a:t>
            </a:r>
            <a:r>
              <a:rPr lang="fr-FR" dirty="0" smtClean="0"/>
              <a:t> </a:t>
            </a:r>
            <a:r>
              <a:rPr lang="fr-FR" dirty="0"/>
              <a:t>les </a:t>
            </a:r>
            <a:r>
              <a:rPr lang="fr-FR" dirty="0" err="1"/>
              <a:t>généralisations</a:t>
            </a:r>
            <a:r>
              <a:rPr lang="fr-FR" dirty="0"/>
              <a:t> </a:t>
            </a:r>
            <a:r>
              <a:rPr lang="fr-FR" dirty="0" err="1"/>
              <a:t>présentées</a:t>
            </a:r>
            <a:r>
              <a:rPr lang="fr-FR" dirty="0"/>
              <a:t> dans le texte </a:t>
            </a:r>
            <a:r>
              <a:rPr lang="fr-FR" dirty="0" smtClean="0"/>
              <a:t>;</a:t>
            </a:r>
          </a:p>
          <a:p>
            <a:pPr lvl="1"/>
            <a:r>
              <a:rPr lang="fr-FR" dirty="0" err="1" smtClean="0"/>
              <a:t>décrire</a:t>
            </a:r>
            <a:r>
              <a:rPr lang="fr-FR" dirty="0" smtClean="0"/>
              <a:t> </a:t>
            </a:r>
            <a:r>
              <a:rPr lang="fr-FR" dirty="0"/>
              <a:t>la relation entre deux personnages. </a:t>
            </a:r>
          </a:p>
          <a:p>
            <a:pPr marL="0" indent="0">
              <a:buNone/>
            </a:pPr>
            <a:r>
              <a:rPr lang="fr-FR" sz="2400" dirty="0" smtClean="0"/>
              <a:t>      Ce </a:t>
            </a:r>
            <a:r>
              <a:rPr lang="fr-FR" sz="2400" dirty="0"/>
              <a:t>processus contribue pour 28 % au score total ; </a:t>
            </a:r>
          </a:p>
        </p:txBody>
      </p:sp>
    </p:spTree>
    <p:extLst>
      <p:ext uri="{BB962C8B-B14F-4D97-AF65-F5344CB8AC3E}">
        <p14:creationId xmlns:p14="http://schemas.microsoft.com/office/powerpoint/2010/main" val="13451975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0096FF"/>
                </a:solidFill>
              </a:rPr>
              <a:t>INTERPRETER</a:t>
            </a:r>
            <a:endParaRPr lang="fr-FR" dirty="0">
              <a:solidFill>
                <a:srgbClr val="0096FF"/>
              </a:solidFill>
            </a:endParaRPr>
          </a:p>
        </p:txBody>
      </p:sp>
      <p:sp>
        <p:nvSpPr>
          <p:cNvPr id="3" name="Espace réservé du contenu 2"/>
          <p:cNvSpPr>
            <a:spLocks noGrp="1"/>
          </p:cNvSpPr>
          <p:nvPr>
            <p:ph idx="1"/>
          </p:nvPr>
        </p:nvSpPr>
        <p:spPr/>
        <p:txBody>
          <a:bodyPr>
            <a:normAutofit/>
          </a:bodyPr>
          <a:lstStyle/>
          <a:p>
            <a:r>
              <a:rPr lang="fr-FR" sz="2400" b="1" dirty="0" err="1"/>
              <a:t>I</a:t>
            </a:r>
            <a:r>
              <a:rPr lang="fr-FR" sz="2400" b="1" dirty="0" err="1" smtClean="0"/>
              <a:t>nterpréter</a:t>
            </a:r>
            <a:r>
              <a:rPr lang="fr-FR" sz="2400" b="1" dirty="0"/>
              <a:t> et assimiler </a:t>
            </a:r>
            <a:r>
              <a:rPr lang="fr-FR" sz="2400" b="1" dirty="0" err="1"/>
              <a:t>idées</a:t>
            </a:r>
            <a:r>
              <a:rPr lang="fr-FR" sz="2400" b="1" dirty="0"/>
              <a:t> et </a:t>
            </a:r>
            <a:r>
              <a:rPr lang="fr-FR" sz="2400" b="1" dirty="0" smtClean="0"/>
              <a:t>informations </a:t>
            </a:r>
            <a:r>
              <a:rPr lang="fr-FR" sz="2400" dirty="0"/>
              <a:t>: </a:t>
            </a:r>
            <a:endParaRPr lang="fr-FR" sz="2400" dirty="0" smtClean="0"/>
          </a:p>
          <a:p>
            <a:pPr lvl="1"/>
            <a:r>
              <a:rPr lang="fr-FR" dirty="0" err="1" smtClean="0"/>
              <a:t>déduire</a:t>
            </a:r>
            <a:r>
              <a:rPr lang="fr-FR" dirty="0" smtClean="0"/>
              <a:t> </a:t>
            </a:r>
            <a:r>
              <a:rPr lang="fr-FR" dirty="0"/>
              <a:t>le message global ou le </a:t>
            </a:r>
            <a:r>
              <a:rPr lang="fr-FR" dirty="0" err="1"/>
              <a:t>thème</a:t>
            </a:r>
            <a:r>
              <a:rPr lang="fr-FR" dirty="0"/>
              <a:t> d’un texte ; </a:t>
            </a:r>
            <a:endParaRPr lang="fr-FR" dirty="0" smtClean="0"/>
          </a:p>
          <a:p>
            <a:pPr lvl="1"/>
            <a:r>
              <a:rPr lang="fr-FR" dirty="0" smtClean="0"/>
              <a:t>envisager </a:t>
            </a:r>
            <a:r>
              <a:rPr lang="fr-FR" dirty="0"/>
              <a:t>une alternative aux actions des personnages ; </a:t>
            </a:r>
            <a:endParaRPr lang="fr-FR" dirty="0" smtClean="0"/>
          </a:p>
          <a:p>
            <a:pPr lvl="1"/>
            <a:r>
              <a:rPr lang="fr-FR" dirty="0" smtClean="0"/>
              <a:t>comparer </a:t>
            </a:r>
            <a:r>
              <a:rPr lang="fr-FR" dirty="0"/>
              <a:t>des informations du texte ; </a:t>
            </a:r>
            <a:endParaRPr lang="fr-FR" dirty="0" smtClean="0"/>
          </a:p>
          <a:p>
            <a:pPr lvl="1"/>
            <a:r>
              <a:rPr lang="fr-FR" dirty="0" smtClean="0"/>
              <a:t>saisir </a:t>
            </a:r>
            <a:r>
              <a:rPr lang="fr-FR" dirty="0"/>
              <a:t>l’</a:t>
            </a:r>
            <a:r>
              <a:rPr lang="fr-FR" dirty="0" err="1"/>
              <a:t>atmosphère</a:t>
            </a:r>
            <a:r>
              <a:rPr lang="fr-FR" dirty="0"/>
              <a:t> ou le ton du </a:t>
            </a:r>
            <a:r>
              <a:rPr lang="fr-FR" dirty="0" err="1"/>
              <a:t>récit</a:t>
            </a:r>
            <a:r>
              <a:rPr lang="fr-FR" dirty="0"/>
              <a:t> </a:t>
            </a:r>
            <a:r>
              <a:rPr lang="fr-FR" dirty="0" smtClean="0"/>
              <a:t>;</a:t>
            </a:r>
          </a:p>
          <a:p>
            <a:pPr lvl="1"/>
            <a:r>
              <a:rPr lang="fr-FR" dirty="0" smtClean="0"/>
              <a:t>trouver </a:t>
            </a:r>
            <a:r>
              <a:rPr lang="fr-FR" dirty="0"/>
              <a:t>une application </a:t>
            </a:r>
            <a:r>
              <a:rPr lang="fr-FR" dirty="0" err="1"/>
              <a:t>concrète</a:t>
            </a:r>
            <a:r>
              <a:rPr lang="fr-FR" dirty="0"/>
              <a:t> aux informations contenues dans le texte. </a:t>
            </a:r>
          </a:p>
          <a:p>
            <a:pPr marL="0" indent="0">
              <a:buNone/>
            </a:pPr>
            <a:r>
              <a:rPr lang="fr-FR" sz="2400" dirty="0" smtClean="0"/>
              <a:t>     Ce </a:t>
            </a:r>
            <a:r>
              <a:rPr lang="fr-FR" sz="2400" dirty="0"/>
              <a:t>processus contribue pour 37 % du score total ; </a:t>
            </a:r>
          </a:p>
        </p:txBody>
      </p:sp>
    </p:spTree>
    <p:extLst>
      <p:ext uri="{BB962C8B-B14F-4D97-AF65-F5344CB8AC3E}">
        <p14:creationId xmlns:p14="http://schemas.microsoft.com/office/powerpoint/2010/main" val="354885383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Pixel">
      <a:fillStyleLst>
        <a:solidFill>
          <a:schemeClr val="phClr"/>
        </a:solidFill>
        <a:solidFill>
          <a:schemeClr val="phClr">
            <a:satMod val="150000"/>
          </a:schemeClr>
        </a:solidFill>
        <a:solidFill>
          <a:schemeClr val="phClr">
            <a:shade val="80000"/>
            <a:lumMod val="90000"/>
          </a:scheme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50800" cap="flat" cmpd="sng" algn="ctr">
          <a:solidFill>
            <a:schemeClr val="phClr">
              <a:alpha val="80000"/>
            </a:schemeClr>
          </a:solidFill>
          <a:prstDash val="solid"/>
        </a:ln>
      </a:lnStyleLst>
      <a:effectStyleLst>
        <a:effectStyle>
          <a:effectLst/>
        </a:effectStyle>
        <a:effectStyle>
          <a:effectLst>
            <a:outerShdw blurRad="50800" dist="63500" dir="2700000" sx="102000" sy="102000" rotWithShape="0">
              <a:srgbClr val="000000">
                <a:alpha val="50000"/>
              </a:srgbClr>
            </a:outerShdw>
          </a:effectLst>
          <a:scene3d>
            <a:camera prst="orthographicFront">
              <a:rot lat="0" lon="0" rev="0"/>
            </a:camera>
            <a:lightRig rig="glow" dir="tl"/>
          </a:scene3d>
          <a:sp3d>
            <a:bevelT w="0" h="0"/>
          </a:sp3d>
        </a:effectStyle>
        <a:effectStyle>
          <a:effectLst>
            <a:outerShdw blurRad="63500" dist="38100" dir="3600000" sx="103000" sy="103000" rotWithShape="0">
              <a:srgbClr val="000000">
                <a:alpha val="60000"/>
              </a:srgbClr>
            </a:outerShdw>
          </a:effectLst>
          <a:scene3d>
            <a:camera prst="orthographicFront">
              <a:rot lat="0" lon="0" rev="0"/>
            </a:camera>
            <a:lightRig rig="flat" dir="t">
              <a:rot lat="0" lon="0" rev="5400000"/>
            </a:lightRig>
          </a:scene3d>
          <a:sp3d prstMaterial="softmetal">
            <a:bevelT w="63500" h="38100"/>
          </a:sp3d>
        </a:effectStyle>
      </a:effectStyleLst>
      <a:bgFillStyleLst>
        <a:solidFill>
          <a:schemeClr val="phClr"/>
        </a:solidFill>
        <a:gradFill rotWithShape="1">
          <a:gsLst>
            <a:gs pos="0">
              <a:schemeClr val="phClr">
                <a:tint val="100000"/>
                <a:shade val="95000"/>
                <a:satMod val="350000"/>
              </a:schemeClr>
            </a:gs>
            <a:gs pos="100000">
              <a:schemeClr val="phClr">
                <a:shade val="20000"/>
                <a:satMod val="150000"/>
              </a:schemeClr>
            </a:gs>
          </a:gsLst>
          <a:lin ang="5400000" scaled="0"/>
        </a:gradFill>
        <a:blipFill rotWithShape="1">
          <a:blip xmlns:r="http://schemas.openxmlformats.org/officeDocument/2006/relationships" r:embed="rId1">
            <a:duotone>
              <a:schemeClr val="phClr">
                <a:shade val="1000"/>
                <a:satMod val="400000"/>
              </a:schemeClr>
              <a:schemeClr val="phClr">
                <a:tint val="50000"/>
                <a:satMod val="4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Pixel.thmx</Template>
  <TotalTime>452</TotalTime>
  <Words>3503</Words>
  <Application>Microsoft Macintosh PowerPoint</Application>
  <PresentationFormat>Présentation à l'écran (4:3)</PresentationFormat>
  <Paragraphs>205</Paragraphs>
  <Slides>42</Slides>
  <Notes>4</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Pixel</vt:lpstr>
      <vt:lpstr>Inférer, interpréter et apprécier des textes :  des compétences en lecture hors de portée de nos élèves ?  </vt:lpstr>
      <vt:lpstr>Présentation du document </vt:lpstr>
      <vt:lpstr>Présentation du document </vt:lpstr>
      <vt:lpstr>Présentation du document </vt:lpstr>
      <vt:lpstr>1. Le cadre de l’étude PIRLS</vt:lpstr>
      <vt:lpstr>Le cadre de l’étude PIRLS</vt:lpstr>
      <vt:lpstr>PRELEVER </vt:lpstr>
      <vt:lpstr>FAIRE DES INFERENCES </vt:lpstr>
      <vt:lpstr>INTERPRETER</vt:lpstr>
      <vt:lpstr>APPRECIER</vt:lpstr>
      <vt:lpstr>Le cadre de l’étude PIRLS</vt:lpstr>
      <vt:lpstr>Les supports utilisés par PIRLS</vt:lpstr>
      <vt:lpstr>Les supports utilisés par PIRLS</vt:lpstr>
      <vt:lpstr>Les élèves… Face à des textes d’envergure !</vt:lpstr>
      <vt:lpstr>2. Les résultats en bref </vt:lpstr>
      <vt:lpstr>3. Une analyse d’erreurs pour identifier les lacunes et dégager des pistes d’amélioration</vt:lpstr>
      <vt:lpstr>3.1 Une analyse des difficultés générées par le texte LA TARTE ANTI-ENNEMI</vt:lpstr>
      <vt:lpstr>3.1 Une analyse des difficultés générées par le texte LA TARTE ANTI-ENNEMI</vt:lpstr>
      <vt:lpstr>3.2 Des pistes pour aider les élèves à développer ces compétences interprétatives face à des textes littéraires</vt:lpstr>
      <vt:lpstr>Travailler la fluidité</vt:lpstr>
      <vt:lpstr>Travailler l’implicite du récit </vt:lpstr>
      <vt:lpstr>Le rôle de l’enseignant</vt:lpstr>
      <vt:lpstr>Les pistes pour lancer les échanges</vt:lpstr>
      <vt:lpstr>Les pistes libres </vt:lpstr>
      <vt:lpstr>Les pistes spéciales </vt:lpstr>
      <vt:lpstr>Autres pistes</vt:lpstr>
      <vt:lpstr>Des écueils à éviter</vt:lpstr>
      <vt:lpstr>Enseigner les stratégies de compréhension de façon explicite </vt:lpstr>
      <vt:lpstr>3.3 Une analyse des difficultés générées par le texte « Le mystère de la dent géante »</vt:lpstr>
      <vt:lpstr>3.3 Une analyse des difficultés générées par le texte « Le mystère de la dent géante »</vt:lpstr>
      <vt:lpstr>3.1 Une analyse des difficultés générées par le texte LE MYSTERE DE LA DENT GEANTE</vt:lpstr>
      <vt:lpstr>3.4 Des pistes pour aider les élèves à développer des compétences de lecture critique face à des textes d’idées </vt:lpstr>
      <vt:lpstr>Développer la capacité à comprendre</vt:lpstr>
      <vt:lpstr>Lecture coopérative </vt:lpstr>
      <vt:lpstr>Développer la capacité à répondre aux textes</vt:lpstr>
      <vt:lpstr>Guides d’anticipation</vt:lpstr>
      <vt:lpstr>Tableaux d’argumentation</vt:lpstr>
      <vt:lpstr>Guides de lecture critique</vt:lpstr>
      <vt:lpstr>Enseigner explicitement la capacité à répondre à un texte</vt:lpstr>
      <vt:lpstr>LA STRATEGIE : APPRECIER </vt:lpstr>
      <vt:lpstr>Conclusion </vt:lpstr>
      <vt:lpstr>Conclusion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Inférer, interpréter et apprécier des textes :  des compétences en lecture hors de portée de nos élèves ?  </dc:title>
  <dc:creator>Valérie B</dc:creator>
  <cp:lastModifiedBy>Perso</cp:lastModifiedBy>
  <cp:revision>35</cp:revision>
  <cp:lastPrinted>2018-01-11T07:35:32Z</cp:lastPrinted>
  <dcterms:created xsi:type="dcterms:W3CDTF">2018-01-07T18:21:52Z</dcterms:created>
  <dcterms:modified xsi:type="dcterms:W3CDTF">2018-01-15T13:13:06Z</dcterms:modified>
</cp:coreProperties>
</file>