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BE652E-AB57-8540-9967-C1E8F1897685}" type="datetimeFigureOut">
              <a:rPr lang="fr-FR" smtClean="0"/>
              <a:t>31/01/18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DCB685F9-BEEB-2944-A1B4-159A1A711492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0184" y="4624668"/>
            <a:ext cx="8269016" cy="93345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PIRLS 2016: évaluation internationale des élèves de CM1 en compréhension de l’écrit.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69955" y="5562599"/>
            <a:ext cx="7569245" cy="748553"/>
          </a:xfrm>
        </p:spPr>
        <p:txBody>
          <a:bodyPr/>
          <a:lstStyle/>
          <a:p>
            <a:r>
              <a:rPr lang="fr-FR" dirty="0" smtClean="0"/>
              <a:t>Note d’information DEPP n°17.24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205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Avantage aux filles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 France, l’écart entre les filles (515) et les garçons (507) est un des moins marqués. 8 points contre 13 en moyenne européenne.</a:t>
            </a:r>
          </a:p>
          <a:p>
            <a:r>
              <a:rPr lang="fr-FR" dirty="0" smtClean="0"/>
              <a:t>Filles françaises: score moyen de 515, filles européennes score moyen de 547</a:t>
            </a:r>
          </a:p>
          <a:p>
            <a:r>
              <a:rPr lang="fr-FR" dirty="0" smtClean="0"/>
              <a:t>Garçons français 507, garçons européens: 534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842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Baisse significative par rapport aux cycles précédents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PIRLS 2016 est constituée pour moitié de textes et de questions utilisés lors des cycles précédents. Comparaison temporelle statistiquement fiable.</a:t>
            </a:r>
          </a:p>
          <a:p>
            <a:r>
              <a:rPr lang="fr-FR" dirty="0" smtClean="0"/>
              <a:t>Erosion des performances: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71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8-01-11 à 17.48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0" y="901700"/>
            <a:ext cx="7556500" cy="505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53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Baisse marquée sur les textes informatifs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Baisse de 22 points sur la compréhension des textes informatifs </a:t>
            </a:r>
          </a:p>
          <a:p>
            <a:r>
              <a:rPr lang="fr-FR" dirty="0" smtClean="0"/>
              <a:t>Baisse de 6 points sur les narratifs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4956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…Et sur les processus de compréhension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4 processus: prélever, inférer, interpréter, apprécier ont été regroupés en deux catégories. Prélever/inférer et interpréter/apprécier. </a:t>
            </a:r>
          </a:p>
          <a:p>
            <a:r>
              <a:rPr lang="fr-FR" dirty="0" smtClean="0"/>
              <a:t>Force relative sur prélever/inférer et faiblesse relative sur les processus les plus complexes: interpréter/apprécier. </a:t>
            </a:r>
          </a:p>
          <a:p>
            <a:r>
              <a:rPr lang="fr-FR" dirty="0" smtClean="0"/>
              <a:t>Des différences fortes entre les pays. Ces différences de profils s’expliquent vraisemblablement par </a:t>
            </a:r>
            <a:r>
              <a:rPr lang="fr-FR" b="1" i="1" dirty="0" smtClean="0"/>
              <a:t>l’</a:t>
            </a:r>
            <a:r>
              <a:rPr lang="fr-FR" b="1" i="1" dirty="0"/>
              <a:t>a</a:t>
            </a:r>
            <a:r>
              <a:rPr lang="fr-FR" b="1" i="1" dirty="0" smtClean="0"/>
              <a:t>ccent plus ou moins marqué que met chaque système éducatif sur l’enseignement de ces processus de compréhension à ce niveau de scolarité. </a:t>
            </a:r>
            <a:endParaRPr lang="fr-FR" b="1" i="1" dirty="0"/>
          </a:p>
        </p:txBody>
      </p:sp>
    </p:spTree>
    <p:extLst>
      <p:ext uri="{BB962C8B-B14F-4D97-AF65-F5344CB8AC3E}">
        <p14:creationId xmlns:p14="http://schemas.microsoft.com/office/powerpoint/2010/main" val="201960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comparaison sur quinze ans montre une baisse significative des performances sur les deux groupes de processus. </a:t>
            </a:r>
            <a:endParaRPr lang="fr-FR" dirty="0"/>
          </a:p>
          <a:p>
            <a:r>
              <a:rPr lang="fr-FR" dirty="0" smtClean="0"/>
              <a:t>Toutefois, la baisse est presque trois fois plus importante lorsque la compréhension impose aux élèves de mettre en jeu les processus les plus complexes (-21 points) que lorsqu’elle demande seulement d’utiliser des processus les plus simples (- 8 points)</a:t>
            </a:r>
          </a:p>
        </p:txBody>
      </p:sp>
    </p:spTree>
    <p:extLst>
      <p:ext uri="{BB962C8B-B14F-4D97-AF65-F5344CB8AC3E}">
        <p14:creationId xmlns:p14="http://schemas.microsoft.com/office/powerpoint/2010/main" val="3206792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Plus de temps consacré au langage qu’ailleurs en Europe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enseignants français disent consacrer 165 heures spécifiquement à la lecture-compréhension, y compris au travers des autres champs disciplinaires, contre 146 heures dans les autres pays européens. </a:t>
            </a:r>
          </a:p>
          <a:p>
            <a:r>
              <a:rPr lang="fr-FR" dirty="0" smtClean="0"/>
              <a:t>Les enseignants de CM1 déclarent passer 19% du temps de classe à l’enseignement de la lecture-compréhension et plus généralement 37% à l’enseignement de la langue française. En moyenne en UE, ce valeurs sont respectivement de 18% et de 28% pour la langue de chacun des pays.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87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Des activités pour aider à la compréhension de l’écrit moins fréquentes en France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enseignants français sont moins nombreux que leurs collègues européens à déclarer proposer à leurs élèves de manière hebdomadaire des activités susceptibles de développer leurs stratégies et leurs compétences en compréhension de l’écrit.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38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8-01-11 à 18.00.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900"/>
            <a:ext cx="9144000" cy="590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28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formation continue limitée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enseignants français mettent en évidence un développement professionnel restreint par rapport aux autres pays. Ainsi 38% des élèves français ont des enseignants qui n’ont participé à aucune formation contre 22% en moyenne pour les autres pays européens.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98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 d’écran 2018-01-11 à 18.03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0"/>
            <a:ext cx="5425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636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Performances en compréhension de l’écrit des élèves en fin de quatrième année de scolarité obligatoire (CM1 pour la France).</a:t>
            </a:r>
          </a:p>
          <a:p>
            <a:r>
              <a:rPr lang="fr-FR" dirty="0" smtClean="0"/>
              <a:t>La France (511 points) se situe au-delà de la moyenne internationale (500 points) mais </a:t>
            </a:r>
            <a:r>
              <a:rPr lang="fr-FR" smtClean="0"/>
              <a:t>en </a:t>
            </a:r>
            <a:r>
              <a:rPr lang="fr-FR" smtClean="0"/>
              <a:t>deçà </a:t>
            </a:r>
            <a:r>
              <a:rPr lang="fr-FR" dirty="0" smtClean="0"/>
              <a:t>de la moyenne européenne (540 points) et de celle de l’OCDE (541)</a:t>
            </a:r>
          </a:p>
          <a:p>
            <a:r>
              <a:rPr lang="fr-FR" dirty="0" smtClean="0"/>
              <a:t>La performance française baisse depuis 2011 (14 points sur une période de 15 ans)</a:t>
            </a:r>
          </a:p>
          <a:p>
            <a:r>
              <a:rPr lang="fr-FR" dirty="0" smtClean="0"/>
              <a:t>La performance sur les textes informatifs (- 22 points) baisse davantage que celle sur les textes narratifs (- 6 points)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93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processus de compréhension les plus complexes (interpréter et apprécier) baissent davantage (-21 points) que les plus simples (prélever et inférer, - 8 points)</a:t>
            </a:r>
          </a:p>
          <a:p>
            <a:r>
              <a:rPr lang="fr-FR" dirty="0" smtClean="0"/>
              <a:t>Les enseignants français sont moins nombreux que leurs collègues européens à déclarer proposer à leurs élèves chaque semaine des activités susceptibles de développer leurs stratégies et leurs compétences en compréhension de l’écrit.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686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L’âge des élèves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 moment de la passation:</a:t>
            </a:r>
          </a:p>
          <a:p>
            <a:pPr lvl="1"/>
            <a:r>
              <a:rPr lang="fr-FR" dirty="0" smtClean="0"/>
              <a:t>Moyenne d’âge internationale de 10,2 ans </a:t>
            </a:r>
          </a:p>
          <a:p>
            <a:pPr lvl="1"/>
            <a:r>
              <a:rPr lang="fr-FR" dirty="0" smtClean="0"/>
              <a:t>Moyenne d’âge européenne de 10,3 ans</a:t>
            </a:r>
          </a:p>
          <a:p>
            <a:pPr lvl="1"/>
            <a:r>
              <a:rPr lang="fr-FR" dirty="0" smtClean="0"/>
              <a:t>Les élèves français sont parmi les plus jeunes: 9,8 ans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7214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8474" y="484093"/>
            <a:ext cx="7556313" cy="1692843"/>
          </a:xfrm>
        </p:spPr>
        <p:txBody>
          <a:bodyPr/>
          <a:lstStyle/>
          <a:p>
            <a:r>
              <a:rPr lang="fr-FR" sz="2800" dirty="0" smtClean="0"/>
              <a:t>Score supérieur à la moyenne internationale mais nettement en retrait de celui des pays de l’Union Européenne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8474" y="2319475"/>
            <a:ext cx="7556313" cy="3806688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Score moyen pour les élèves français: 511</a:t>
            </a:r>
          </a:p>
          <a:p>
            <a:r>
              <a:rPr lang="fr-FR" dirty="0" smtClean="0"/>
              <a:t>Moyenne internationale 500</a:t>
            </a:r>
          </a:p>
          <a:p>
            <a:r>
              <a:rPr lang="fr-FR" dirty="0" smtClean="0"/>
              <a:t>33 pays ont un score supérieur à la France et 16 pays un score inférieur</a:t>
            </a:r>
          </a:p>
          <a:p>
            <a:r>
              <a:rPr lang="fr-FR" dirty="0" smtClean="0"/>
              <a:t>Pour mieux rendre compte, des résultats français, il est pertinent de restreindre la comparaison aux pays qui lui sont les plus proches (économique, politico-économique, géographique)</a:t>
            </a:r>
          </a:p>
          <a:p>
            <a:r>
              <a:rPr lang="fr-FR" dirty="0" smtClean="0"/>
              <a:t>Avec un score de 511, la France se situe </a:t>
            </a:r>
            <a:r>
              <a:rPr lang="fr-FR" dirty="0"/>
              <a:t>e</a:t>
            </a:r>
            <a:r>
              <a:rPr lang="fr-FR" dirty="0" smtClean="0"/>
              <a:t>nviron 30 points de score en deçà de la moyenne de ces pays.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148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apture d’écran 2018-01-11 à 17.10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300"/>
            <a:ext cx="9144000" cy="637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9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/>
              <a:t>Surreprésentation des élèves français dans le groupe le plus faible </a:t>
            </a:r>
            <a:endParaRPr lang="fr-FR" sz="3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on ordonne tous les élèves des pays européens en fonction de leur score et que l’on découpe cet ensemble en quarts, on observe que:</a:t>
            </a:r>
          </a:p>
          <a:p>
            <a:pPr lvl="1"/>
            <a:r>
              <a:rPr lang="fr-FR" dirty="0" smtClean="0"/>
              <a:t>Ils sont 39% au lieu des 25% attendus dans le groupe le plus faible</a:t>
            </a:r>
          </a:p>
          <a:p>
            <a:pPr lvl="1"/>
            <a:r>
              <a:rPr lang="fr-FR" dirty="0" smtClean="0"/>
              <a:t>A l’inverse, seuls 12% des élèves français au lieu des 25% attendus font partie du quart le plus performant.</a:t>
            </a:r>
          </a:p>
          <a:p>
            <a:r>
              <a:rPr lang="fr-FR" dirty="0" smtClean="0"/>
              <a:t>6% des élèves français n’atteignent pas le niveau le plus élémentaire de PIRLS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32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Capture d’écran 2018-01-11 à 17.39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200"/>
            <a:ext cx="9144000" cy="643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3752"/>
      </p:ext>
    </p:extLst>
  </p:cSld>
  <p:clrMapOvr>
    <a:masterClrMapping/>
  </p:clrMapOvr>
</p:sld>
</file>

<file path=ppt/theme/theme1.xml><?xml version="1.0" encoding="utf-8"?>
<a:theme xmlns:a="http://schemas.openxmlformats.org/drawingml/2006/main" name="Avantage">
  <a:themeElements>
    <a:clrScheme name="A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137</TotalTime>
  <Words>860</Words>
  <Application>Microsoft Macintosh PowerPoint</Application>
  <PresentationFormat>Présentation à l'écran (4:3)</PresentationFormat>
  <Paragraphs>47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Avantage</vt:lpstr>
      <vt:lpstr>PIRLS 2016: évaluation internationale des élèves de CM1 en compréhension de l’écrit.</vt:lpstr>
      <vt:lpstr>Présentation PowerPoint</vt:lpstr>
      <vt:lpstr>Présentation PowerPoint</vt:lpstr>
      <vt:lpstr>Présentation PowerPoint</vt:lpstr>
      <vt:lpstr>L’âge des élèves </vt:lpstr>
      <vt:lpstr>Score supérieur à la moyenne internationale mais nettement en retrait de celui des pays de l’Union Européenne</vt:lpstr>
      <vt:lpstr>Présentation PowerPoint</vt:lpstr>
      <vt:lpstr>Surreprésentation des élèves français dans le groupe le plus faible </vt:lpstr>
      <vt:lpstr>Présentation PowerPoint</vt:lpstr>
      <vt:lpstr>Avantage aux filles </vt:lpstr>
      <vt:lpstr>Baisse significative par rapport aux cycles précédents</vt:lpstr>
      <vt:lpstr>Présentation PowerPoint</vt:lpstr>
      <vt:lpstr>Baisse marquée sur les textes informatifs </vt:lpstr>
      <vt:lpstr>…Et sur les processus de compréhension</vt:lpstr>
      <vt:lpstr>Présentation PowerPoint</vt:lpstr>
      <vt:lpstr>Plus de temps consacré au langage qu’ailleurs en Europe</vt:lpstr>
      <vt:lpstr>Des activités pour aider à la compréhension de l’écrit moins fréquentes en France</vt:lpstr>
      <vt:lpstr>Présentation PowerPoint</vt:lpstr>
      <vt:lpstr>Une formation continue limitée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PIRLS 2016: évaluation internationale des élèves de CM1 en compréhension de l’écrit.</dc:title>
  <dc:creator>Perso</dc:creator>
  <cp:lastModifiedBy>Perso</cp:lastModifiedBy>
  <cp:revision>18</cp:revision>
  <dcterms:created xsi:type="dcterms:W3CDTF">2018-01-11T14:47:27Z</dcterms:created>
  <dcterms:modified xsi:type="dcterms:W3CDTF">2018-01-31T16:07:55Z</dcterms:modified>
</cp:coreProperties>
</file>