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62" r:id="rId2"/>
    <p:sldId id="261" r:id="rId3"/>
    <p:sldId id="256" r:id="rId4"/>
    <p:sldId id="257" r:id="rId5"/>
    <p:sldId id="258" r:id="rId6"/>
    <p:sldId id="269" r:id="rId7"/>
    <p:sldId id="271" r:id="rId8"/>
    <p:sldId id="268" r:id="rId9"/>
    <p:sldId id="263" r:id="rId10"/>
    <p:sldId id="264" r:id="rId11"/>
    <p:sldId id="259" r:id="rId12"/>
    <p:sldId id="267" r:id="rId13"/>
    <p:sldId id="265" r:id="rId14"/>
    <p:sldId id="266" r:id="rId15"/>
    <p:sldId id="270" r:id="rId16"/>
    <p:sldId id="277" r:id="rId17"/>
    <p:sldId id="276" r:id="rId18"/>
    <p:sldId id="274" r:id="rId19"/>
    <p:sldId id="273" r:id="rId20"/>
    <p:sldId id="275" r:id="rId21"/>
    <p:sldId id="272" r:id="rId22"/>
    <p:sldId id="279" r:id="rId23"/>
    <p:sldId id="278" r:id="rId24"/>
    <p:sldId id="281" r:id="rId25"/>
    <p:sldId id="280" r:id="rId26"/>
    <p:sldId id="282"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1E6"/>
    <a:srgbClr val="F3FF57"/>
    <a:srgbClr val="FCFF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29" autoAdjust="0"/>
  </p:normalViewPr>
  <p:slideViewPr>
    <p:cSldViewPr>
      <p:cViewPr varScale="1">
        <p:scale>
          <a:sx n="71" d="100"/>
          <a:sy n="71" d="100"/>
        </p:scale>
        <p:origin x="-564"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5" d="100"/>
          <a:sy n="85" d="100"/>
        </p:scale>
        <p:origin x="-378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D269A8-473D-4584-A8BD-0686FBE3CE63}" type="datetimeFigureOut">
              <a:rPr lang="fr-FR" smtClean="0"/>
              <a:t>23/01/2016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F3BAAC-A370-4285-BBF0-DCDD4595153D}" type="slidenum">
              <a:rPr lang="fr-FR" smtClean="0"/>
              <a:t>‹N°›</a:t>
            </a:fld>
            <a:endParaRPr lang="fr-FR"/>
          </a:p>
        </p:txBody>
      </p:sp>
    </p:spTree>
    <p:extLst>
      <p:ext uri="{BB962C8B-B14F-4D97-AF65-F5344CB8AC3E}">
        <p14:creationId xmlns:p14="http://schemas.microsoft.com/office/powerpoint/2010/main" val="3594545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29F3BAAC-A370-4285-BBF0-DCDD4595153D}" type="slidenum">
              <a:rPr lang="fr-FR" smtClean="0"/>
              <a:t>4</a:t>
            </a:fld>
            <a:endParaRPr lang="fr-FR"/>
          </a:p>
        </p:txBody>
      </p:sp>
    </p:spTree>
    <p:extLst>
      <p:ext uri="{BB962C8B-B14F-4D97-AF65-F5344CB8AC3E}">
        <p14:creationId xmlns:p14="http://schemas.microsoft.com/office/powerpoint/2010/main" val="2869233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71F43B91-68FE-4A26-BB6B-58933C2F2E60}" type="datetimeFigureOut">
              <a:rPr lang="fr-FR" smtClean="0"/>
              <a:t>23/01/2016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863A5B-ADE9-4982-ACD6-84B11428B68C}" type="slidenum">
              <a:rPr lang="fr-FR" smtClean="0"/>
              <a:t>‹N°›</a:t>
            </a:fld>
            <a:endParaRPr lang="fr-FR"/>
          </a:p>
        </p:txBody>
      </p:sp>
    </p:spTree>
    <p:extLst>
      <p:ext uri="{BB962C8B-B14F-4D97-AF65-F5344CB8AC3E}">
        <p14:creationId xmlns:p14="http://schemas.microsoft.com/office/powerpoint/2010/main" val="2988263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1F43B91-68FE-4A26-BB6B-58933C2F2E60}" type="datetimeFigureOut">
              <a:rPr lang="fr-FR" smtClean="0"/>
              <a:t>23/01/2016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863A5B-ADE9-4982-ACD6-84B11428B68C}" type="slidenum">
              <a:rPr lang="fr-FR" smtClean="0"/>
              <a:t>‹N°›</a:t>
            </a:fld>
            <a:endParaRPr lang="fr-FR"/>
          </a:p>
        </p:txBody>
      </p:sp>
    </p:spTree>
    <p:extLst>
      <p:ext uri="{BB962C8B-B14F-4D97-AF65-F5344CB8AC3E}">
        <p14:creationId xmlns:p14="http://schemas.microsoft.com/office/powerpoint/2010/main" val="3927549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1F43B91-68FE-4A26-BB6B-58933C2F2E60}" type="datetimeFigureOut">
              <a:rPr lang="fr-FR" smtClean="0"/>
              <a:t>23/01/2016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863A5B-ADE9-4982-ACD6-84B11428B68C}" type="slidenum">
              <a:rPr lang="fr-FR" smtClean="0"/>
              <a:t>‹N°›</a:t>
            </a:fld>
            <a:endParaRPr lang="fr-FR"/>
          </a:p>
        </p:txBody>
      </p:sp>
    </p:spTree>
    <p:extLst>
      <p:ext uri="{BB962C8B-B14F-4D97-AF65-F5344CB8AC3E}">
        <p14:creationId xmlns:p14="http://schemas.microsoft.com/office/powerpoint/2010/main" val="1748827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1F43B91-68FE-4A26-BB6B-58933C2F2E60}" type="datetimeFigureOut">
              <a:rPr lang="fr-FR" smtClean="0"/>
              <a:t>23/01/2016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863A5B-ADE9-4982-ACD6-84B11428B68C}" type="slidenum">
              <a:rPr lang="fr-FR" smtClean="0"/>
              <a:t>‹N°›</a:t>
            </a:fld>
            <a:endParaRPr lang="fr-FR"/>
          </a:p>
        </p:txBody>
      </p:sp>
    </p:spTree>
    <p:extLst>
      <p:ext uri="{BB962C8B-B14F-4D97-AF65-F5344CB8AC3E}">
        <p14:creationId xmlns:p14="http://schemas.microsoft.com/office/powerpoint/2010/main" val="39949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1F43B91-68FE-4A26-BB6B-58933C2F2E60}" type="datetimeFigureOut">
              <a:rPr lang="fr-FR" smtClean="0"/>
              <a:t>23/01/2016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863A5B-ADE9-4982-ACD6-84B11428B68C}" type="slidenum">
              <a:rPr lang="fr-FR" smtClean="0"/>
              <a:t>‹N°›</a:t>
            </a:fld>
            <a:endParaRPr lang="fr-FR"/>
          </a:p>
        </p:txBody>
      </p:sp>
    </p:spTree>
    <p:extLst>
      <p:ext uri="{BB962C8B-B14F-4D97-AF65-F5344CB8AC3E}">
        <p14:creationId xmlns:p14="http://schemas.microsoft.com/office/powerpoint/2010/main" val="194427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1F43B91-68FE-4A26-BB6B-58933C2F2E60}" type="datetimeFigureOut">
              <a:rPr lang="fr-FR" smtClean="0"/>
              <a:t>23/01/2016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7863A5B-ADE9-4982-ACD6-84B11428B68C}" type="slidenum">
              <a:rPr lang="fr-FR" smtClean="0"/>
              <a:t>‹N°›</a:t>
            </a:fld>
            <a:endParaRPr lang="fr-FR"/>
          </a:p>
        </p:txBody>
      </p:sp>
    </p:spTree>
    <p:extLst>
      <p:ext uri="{BB962C8B-B14F-4D97-AF65-F5344CB8AC3E}">
        <p14:creationId xmlns:p14="http://schemas.microsoft.com/office/powerpoint/2010/main" val="144485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1F43B91-68FE-4A26-BB6B-58933C2F2E60}" type="datetimeFigureOut">
              <a:rPr lang="fr-FR" smtClean="0"/>
              <a:t>23/01/2016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7863A5B-ADE9-4982-ACD6-84B11428B68C}" type="slidenum">
              <a:rPr lang="fr-FR" smtClean="0"/>
              <a:t>‹N°›</a:t>
            </a:fld>
            <a:endParaRPr lang="fr-FR"/>
          </a:p>
        </p:txBody>
      </p:sp>
    </p:spTree>
    <p:extLst>
      <p:ext uri="{BB962C8B-B14F-4D97-AF65-F5344CB8AC3E}">
        <p14:creationId xmlns:p14="http://schemas.microsoft.com/office/powerpoint/2010/main" val="1502027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1F43B91-68FE-4A26-BB6B-58933C2F2E60}" type="datetimeFigureOut">
              <a:rPr lang="fr-FR" smtClean="0"/>
              <a:t>23/01/2016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7863A5B-ADE9-4982-ACD6-84B11428B68C}" type="slidenum">
              <a:rPr lang="fr-FR" smtClean="0"/>
              <a:t>‹N°›</a:t>
            </a:fld>
            <a:endParaRPr lang="fr-FR"/>
          </a:p>
        </p:txBody>
      </p:sp>
    </p:spTree>
    <p:extLst>
      <p:ext uri="{BB962C8B-B14F-4D97-AF65-F5344CB8AC3E}">
        <p14:creationId xmlns:p14="http://schemas.microsoft.com/office/powerpoint/2010/main" val="326371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1F43B91-68FE-4A26-BB6B-58933C2F2E60}" type="datetimeFigureOut">
              <a:rPr lang="fr-FR" smtClean="0"/>
              <a:t>23/01/2016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7863A5B-ADE9-4982-ACD6-84B11428B68C}" type="slidenum">
              <a:rPr lang="fr-FR" smtClean="0"/>
              <a:t>‹N°›</a:t>
            </a:fld>
            <a:endParaRPr lang="fr-FR"/>
          </a:p>
        </p:txBody>
      </p:sp>
    </p:spTree>
    <p:extLst>
      <p:ext uri="{BB962C8B-B14F-4D97-AF65-F5344CB8AC3E}">
        <p14:creationId xmlns:p14="http://schemas.microsoft.com/office/powerpoint/2010/main" val="4079320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1F43B91-68FE-4A26-BB6B-58933C2F2E60}" type="datetimeFigureOut">
              <a:rPr lang="fr-FR" smtClean="0"/>
              <a:t>23/01/2016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7863A5B-ADE9-4982-ACD6-84B11428B68C}" type="slidenum">
              <a:rPr lang="fr-FR" smtClean="0"/>
              <a:t>‹N°›</a:t>
            </a:fld>
            <a:endParaRPr lang="fr-FR"/>
          </a:p>
        </p:txBody>
      </p:sp>
    </p:spTree>
    <p:extLst>
      <p:ext uri="{BB962C8B-B14F-4D97-AF65-F5344CB8AC3E}">
        <p14:creationId xmlns:p14="http://schemas.microsoft.com/office/powerpoint/2010/main" val="4242712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1F43B91-68FE-4A26-BB6B-58933C2F2E60}" type="datetimeFigureOut">
              <a:rPr lang="fr-FR" smtClean="0"/>
              <a:t>23/01/2016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7863A5B-ADE9-4982-ACD6-84B11428B68C}" type="slidenum">
              <a:rPr lang="fr-FR" smtClean="0"/>
              <a:t>‹N°›</a:t>
            </a:fld>
            <a:endParaRPr lang="fr-FR"/>
          </a:p>
        </p:txBody>
      </p:sp>
    </p:spTree>
    <p:extLst>
      <p:ext uri="{BB962C8B-B14F-4D97-AF65-F5344CB8AC3E}">
        <p14:creationId xmlns:p14="http://schemas.microsoft.com/office/powerpoint/2010/main" val="3537278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F43B91-68FE-4A26-BB6B-58933C2F2E60}" type="datetimeFigureOut">
              <a:rPr lang="fr-FR" smtClean="0"/>
              <a:t>23/01/2016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863A5B-ADE9-4982-ACD6-84B11428B68C}" type="slidenum">
              <a:rPr lang="fr-FR" smtClean="0"/>
              <a:t>‹N°›</a:t>
            </a:fld>
            <a:endParaRPr lang="fr-FR"/>
          </a:p>
        </p:txBody>
      </p:sp>
    </p:spTree>
    <p:extLst>
      <p:ext uri="{BB962C8B-B14F-4D97-AF65-F5344CB8AC3E}">
        <p14:creationId xmlns:p14="http://schemas.microsoft.com/office/powerpoint/2010/main" val="607440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hyperlink" Target="http://www.editions-retz.com/pedagogie/francais/lector-lectrix-fichier-cd-rom-9782725627328.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332656"/>
            <a:ext cx="8229600" cy="4525963"/>
          </a:xfrm>
        </p:spPr>
        <p:txBody>
          <a:bodyPr>
            <a:noAutofit/>
          </a:bodyPr>
          <a:lstStyle/>
          <a:p>
            <a:pPr marL="0" indent="0" algn="ctr">
              <a:buNone/>
            </a:pPr>
            <a:r>
              <a:rPr lang="fr-FR" sz="7200" b="1" dirty="0" smtClean="0"/>
              <a:t>PAPEE </a:t>
            </a:r>
          </a:p>
          <a:p>
            <a:pPr marL="0" indent="0" algn="ctr">
              <a:buNone/>
            </a:pPr>
            <a:r>
              <a:rPr lang="fr-FR" sz="4800" b="1" dirty="0"/>
              <a:t>Projet </a:t>
            </a:r>
            <a:r>
              <a:rPr lang="fr-FR" sz="4800" b="1" dirty="0" smtClean="0"/>
              <a:t>Académique</a:t>
            </a:r>
            <a:endParaRPr lang="fr-FR" sz="4800" b="1" dirty="0" smtClean="0"/>
          </a:p>
          <a:p>
            <a:pPr marL="0" indent="0" algn="ctr">
              <a:buNone/>
            </a:pPr>
            <a:r>
              <a:rPr lang="fr-FR" sz="4800" b="1" dirty="0" smtClean="0"/>
              <a:t>Pour </a:t>
            </a:r>
            <a:r>
              <a:rPr lang="fr-FR" sz="4800" b="1" dirty="0"/>
              <a:t>Entrer dans </a:t>
            </a:r>
            <a:r>
              <a:rPr lang="fr-FR" sz="4800" b="1" dirty="0" smtClean="0"/>
              <a:t>l'Ecrit</a:t>
            </a:r>
          </a:p>
          <a:p>
            <a:pPr marL="0" indent="0" algn="ctr">
              <a:buNone/>
            </a:pPr>
            <a:endParaRPr lang="fr-FR" sz="3600" b="1" dirty="0"/>
          </a:p>
          <a:p>
            <a:pPr marL="0" indent="0" algn="ctr">
              <a:buNone/>
            </a:pPr>
            <a:r>
              <a:rPr lang="fr-FR" sz="4800" b="1" dirty="0" smtClean="0"/>
              <a:t>Formation TUTEURS bénévoles</a:t>
            </a:r>
          </a:p>
          <a:p>
            <a:pPr marL="0" indent="0" algn="ctr">
              <a:buNone/>
            </a:pPr>
            <a:endParaRPr lang="fr-FR" sz="1800" i="1" dirty="0" smtClean="0"/>
          </a:p>
          <a:p>
            <a:pPr marL="0" indent="0" algn="ctr">
              <a:buNone/>
            </a:pPr>
            <a:r>
              <a:rPr lang="fr-FR" sz="3600" i="1" dirty="0" smtClean="0"/>
              <a:t>Lundi 12 octobre 2015</a:t>
            </a:r>
          </a:p>
          <a:p>
            <a:pPr marL="0" indent="0" algn="r">
              <a:buNone/>
            </a:pPr>
            <a:r>
              <a:rPr lang="fr-FR" sz="3600" i="1" dirty="0" smtClean="0"/>
              <a:t>Académie de Lille</a:t>
            </a:r>
            <a:endParaRPr lang="fr-FR" sz="3600" i="1" dirty="0"/>
          </a:p>
        </p:txBody>
      </p:sp>
    </p:spTree>
    <p:extLst>
      <p:ext uri="{BB962C8B-B14F-4D97-AF65-F5344CB8AC3E}">
        <p14:creationId xmlns:p14="http://schemas.microsoft.com/office/powerpoint/2010/main" val="30656055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60648"/>
            <a:ext cx="8568952" cy="6048672"/>
          </a:xfrm>
          <a:ln w="19050">
            <a:solidFill>
              <a:schemeClr val="accent4">
                <a:lumMod val="60000"/>
                <a:lumOff val="40000"/>
              </a:schemeClr>
            </a:solidFill>
            <a:prstDash val="lgDashDotDot"/>
          </a:ln>
        </p:spPr>
        <p:txBody>
          <a:bodyPr>
            <a:noAutofit/>
          </a:bodyPr>
          <a:lstStyle/>
          <a:p>
            <a:pPr marL="0" indent="0">
              <a:buNone/>
            </a:pPr>
            <a:r>
              <a:rPr lang="fr-FR" sz="2400" i="1" u="sng" dirty="0">
                <a:latin typeface="Comic Sans MS" panose="030F0702030302020204" pitchFamily="66" charset="0"/>
                <a:ea typeface="Tahoma" panose="020B0604030504040204" pitchFamily="34" charset="0"/>
                <a:cs typeface="Tahoma" panose="020B0604030504040204" pitchFamily="34" charset="0"/>
              </a:rPr>
              <a:t>Sylvie </a:t>
            </a:r>
            <a:r>
              <a:rPr lang="fr-FR" sz="2400" i="1" u="sng" dirty="0" err="1" smtClean="0">
                <a:latin typeface="Comic Sans MS" panose="030F0702030302020204" pitchFamily="66" charset="0"/>
                <a:ea typeface="Tahoma" panose="020B0604030504040204" pitchFamily="34" charset="0"/>
                <a:cs typeface="Tahoma" panose="020B0604030504040204" pitchFamily="34" charset="0"/>
              </a:rPr>
              <a:t>Cèbe</a:t>
            </a:r>
            <a:r>
              <a:rPr lang="fr-FR" sz="2400" i="1" u="sng" dirty="0" smtClean="0">
                <a:latin typeface="Comic Sans MS" panose="030F0702030302020204" pitchFamily="66" charset="0"/>
                <a:ea typeface="Tahoma" panose="020B0604030504040204" pitchFamily="34" charset="0"/>
                <a:cs typeface="Tahoma" panose="020B0604030504040204" pitchFamily="34" charset="0"/>
              </a:rPr>
              <a:t> </a:t>
            </a:r>
          </a:p>
          <a:p>
            <a:pPr marL="0" indent="0">
              <a:buNone/>
            </a:pPr>
            <a:r>
              <a:rPr lang="fr-FR" sz="2400" i="1" u="sng" dirty="0" smtClean="0">
                <a:latin typeface="Comic Sans MS" panose="030F0702030302020204" pitchFamily="66" charset="0"/>
                <a:ea typeface="Tahoma" panose="020B0604030504040204" pitchFamily="34" charset="0"/>
                <a:cs typeface="Tahoma" panose="020B0604030504040204" pitchFamily="34" charset="0"/>
              </a:rPr>
              <a:t>Le </a:t>
            </a:r>
            <a:r>
              <a:rPr lang="fr-FR" sz="2400" i="1" u="sng" dirty="0">
                <a:latin typeface="Comic Sans MS" panose="030F0702030302020204" pitchFamily="66" charset="0"/>
                <a:ea typeface="Tahoma" panose="020B0604030504040204" pitchFamily="34" charset="0"/>
                <a:cs typeface="Tahoma" panose="020B0604030504040204" pitchFamily="34" charset="0"/>
              </a:rPr>
              <a:t>Café pédagogique, 9 septembre 2013 </a:t>
            </a:r>
            <a:endParaRPr lang="fr-FR" sz="2400" i="1" u="sng" dirty="0" smtClean="0">
              <a:latin typeface="Comic Sans MS" panose="030F0702030302020204" pitchFamily="66" charset="0"/>
              <a:ea typeface="Tahoma" panose="020B0604030504040204" pitchFamily="34" charset="0"/>
              <a:cs typeface="Tahoma" panose="020B0604030504040204" pitchFamily="34" charset="0"/>
            </a:endParaRPr>
          </a:p>
          <a:p>
            <a:pPr marL="0" indent="0">
              <a:buNone/>
            </a:pPr>
            <a:endParaRPr lang="fr-FR" sz="2400" i="1" dirty="0">
              <a:latin typeface="Comic Sans MS" panose="030F0702030302020204" pitchFamily="66" charset="0"/>
              <a:ea typeface="Tahoma" panose="020B0604030504040204" pitchFamily="34" charset="0"/>
              <a:cs typeface="Tahoma" panose="020B0604030504040204" pitchFamily="34" charset="0"/>
            </a:endParaRPr>
          </a:p>
          <a:p>
            <a:pPr marL="0" indent="0">
              <a:buNone/>
            </a:pPr>
            <a:r>
              <a:rPr lang="fr-FR" sz="2400" dirty="0" smtClean="0">
                <a:latin typeface="Comic Sans MS" panose="030F0702030302020204" pitchFamily="66" charset="0"/>
                <a:ea typeface="Tahoma" panose="020B0604030504040204" pitchFamily="34" charset="0"/>
                <a:cs typeface="Tahoma" panose="020B0604030504040204" pitchFamily="34" charset="0"/>
              </a:rPr>
              <a:t>Le </a:t>
            </a:r>
            <a:r>
              <a:rPr lang="fr-FR" sz="2400" dirty="0">
                <a:latin typeface="Comic Sans MS" panose="030F0702030302020204" pitchFamily="66" charset="0"/>
                <a:ea typeface="Tahoma" panose="020B0604030504040204" pitchFamily="34" charset="0"/>
                <a:cs typeface="Tahoma" panose="020B0604030504040204" pitchFamily="34" charset="0"/>
              </a:rPr>
              <a:t>texte, écrit Umberto Eco, est une «machine </a:t>
            </a:r>
            <a:r>
              <a:rPr lang="fr-FR" sz="2400" dirty="0" smtClean="0">
                <a:latin typeface="Comic Sans MS" panose="030F0702030302020204" pitchFamily="66" charset="0"/>
                <a:ea typeface="Tahoma" panose="020B0604030504040204" pitchFamily="34" charset="0"/>
                <a:cs typeface="Tahoma" panose="020B0604030504040204" pitchFamily="34" charset="0"/>
              </a:rPr>
              <a:t>paresseuse» </a:t>
            </a:r>
            <a:r>
              <a:rPr lang="fr-FR" sz="2400" dirty="0">
                <a:latin typeface="Comic Sans MS" panose="030F0702030302020204" pitchFamily="66" charset="0"/>
                <a:ea typeface="Tahoma" panose="020B0604030504040204" pitchFamily="34" charset="0"/>
                <a:cs typeface="Tahoma" panose="020B0604030504040204" pitchFamily="34" charset="0"/>
              </a:rPr>
              <a:t>qui exige que le lecteur réalise « </a:t>
            </a:r>
            <a:r>
              <a:rPr lang="fr-FR" sz="2400" b="1" dirty="0">
                <a:latin typeface="Comic Sans MS" panose="030F0702030302020204" pitchFamily="66" charset="0"/>
                <a:ea typeface="Tahoma" panose="020B0604030504040204" pitchFamily="34" charset="0"/>
                <a:cs typeface="Tahoma" panose="020B0604030504040204" pitchFamily="34" charset="0"/>
              </a:rPr>
              <a:t>un travail coopératif pour remplir les espaces de non-dit ou de déjà-dit restés en blanc» </a:t>
            </a:r>
            <a:r>
              <a:rPr lang="fr-FR" sz="2400" dirty="0" smtClean="0">
                <a:latin typeface="Comic Sans MS" panose="030F0702030302020204" pitchFamily="66" charset="0"/>
                <a:ea typeface="Tahoma" panose="020B0604030504040204" pitchFamily="34" charset="0"/>
                <a:cs typeface="Tahoma" panose="020B0604030504040204" pitchFamily="34" charset="0"/>
              </a:rPr>
              <a:t>(</a:t>
            </a:r>
            <a:r>
              <a:rPr lang="fr-FR" sz="2400" dirty="0">
                <a:latin typeface="Comic Sans MS" panose="030F0702030302020204" pitchFamily="66" charset="0"/>
                <a:ea typeface="Tahoma" panose="020B0604030504040204" pitchFamily="34" charset="0"/>
                <a:cs typeface="Tahoma" panose="020B0604030504040204" pitchFamily="34" charset="0"/>
              </a:rPr>
              <a:t>Eco, 1985).</a:t>
            </a:r>
            <a:br>
              <a:rPr lang="fr-FR" sz="2400" dirty="0">
                <a:latin typeface="Comic Sans MS" panose="030F0702030302020204" pitchFamily="66" charset="0"/>
                <a:ea typeface="Tahoma" panose="020B0604030504040204" pitchFamily="34" charset="0"/>
                <a:cs typeface="Tahoma" panose="020B0604030504040204" pitchFamily="34" charset="0"/>
              </a:rPr>
            </a:br>
            <a:r>
              <a:rPr lang="fr-FR" sz="2400" dirty="0">
                <a:latin typeface="Comic Sans MS" panose="030F0702030302020204" pitchFamily="66" charset="0"/>
                <a:ea typeface="Tahoma" panose="020B0604030504040204" pitchFamily="34" charset="0"/>
                <a:cs typeface="Tahoma" panose="020B0604030504040204" pitchFamily="34" charset="0"/>
              </a:rPr>
              <a:t/>
            </a:r>
            <a:br>
              <a:rPr lang="fr-FR" sz="2400" dirty="0">
                <a:latin typeface="Comic Sans MS" panose="030F0702030302020204" pitchFamily="66" charset="0"/>
                <a:ea typeface="Tahoma" panose="020B0604030504040204" pitchFamily="34" charset="0"/>
                <a:cs typeface="Tahoma" panose="020B0604030504040204" pitchFamily="34" charset="0"/>
              </a:rPr>
            </a:br>
            <a:r>
              <a:rPr lang="fr-FR" sz="2400" dirty="0">
                <a:latin typeface="Comic Sans MS" panose="030F0702030302020204" pitchFamily="66" charset="0"/>
                <a:ea typeface="Tahoma" panose="020B0604030504040204" pitchFamily="34" charset="0"/>
                <a:cs typeface="Tahoma" panose="020B0604030504040204" pitchFamily="34" charset="0"/>
              </a:rPr>
              <a:t>La compréhension implique que le lecteur supplée aux «blancs du texte» et </a:t>
            </a:r>
            <a:r>
              <a:rPr lang="fr-FR" sz="2400" b="1" dirty="0">
                <a:latin typeface="Comic Sans MS" panose="030F0702030302020204" pitchFamily="66" charset="0"/>
                <a:ea typeface="Tahoma" panose="020B0604030504040204" pitchFamily="34" charset="0"/>
                <a:cs typeface="Tahoma" panose="020B0604030504040204" pitchFamily="34" charset="0"/>
              </a:rPr>
              <a:t>aille au-delà de ce que celui-ci dit explicitement. </a:t>
            </a:r>
            <a:r>
              <a:rPr lang="fr-FR" sz="2400" dirty="0">
                <a:latin typeface="Comic Sans MS" panose="030F0702030302020204" pitchFamily="66" charset="0"/>
                <a:ea typeface="Tahoma" panose="020B0604030504040204" pitchFamily="34" charset="0"/>
                <a:cs typeface="Tahoma" panose="020B0604030504040204" pitchFamily="34" charset="0"/>
              </a:rPr>
              <a:t/>
            </a:r>
            <a:br>
              <a:rPr lang="fr-FR" sz="2400" dirty="0">
                <a:latin typeface="Comic Sans MS" panose="030F0702030302020204" pitchFamily="66" charset="0"/>
                <a:ea typeface="Tahoma" panose="020B0604030504040204" pitchFamily="34" charset="0"/>
                <a:cs typeface="Tahoma" panose="020B0604030504040204" pitchFamily="34" charset="0"/>
              </a:rPr>
            </a:br>
            <a:r>
              <a:rPr lang="fr-FR" sz="2400" dirty="0">
                <a:latin typeface="Comic Sans MS" panose="030F0702030302020204" pitchFamily="66" charset="0"/>
                <a:ea typeface="Tahoma" panose="020B0604030504040204" pitchFamily="34" charset="0"/>
                <a:cs typeface="Tahoma" panose="020B0604030504040204" pitchFamily="34" charset="0"/>
              </a:rPr>
              <a:t/>
            </a:r>
            <a:br>
              <a:rPr lang="fr-FR" sz="2400" dirty="0">
                <a:latin typeface="Comic Sans MS" panose="030F0702030302020204" pitchFamily="66" charset="0"/>
                <a:ea typeface="Tahoma" panose="020B0604030504040204" pitchFamily="34" charset="0"/>
                <a:cs typeface="Tahoma" panose="020B0604030504040204" pitchFamily="34" charset="0"/>
              </a:rPr>
            </a:br>
            <a:r>
              <a:rPr lang="fr-FR" sz="2400" dirty="0">
                <a:latin typeface="Comic Sans MS" panose="030F0702030302020204" pitchFamily="66" charset="0"/>
                <a:ea typeface="Tahoma" panose="020B0604030504040204" pitchFamily="34" charset="0"/>
                <a:cs typeface="Tahoma" panose="020B0604030504040204" pitchFamily="34" charset="0"/>
              </a:rPr>
              <a:t>Il doit mobiliser toutes ses connaissances et toute son intelligence tout en respectant «les droits du texte».</a:t>
            </a:r>
            <a:br>
              <a:rPr lang="fr-FR" sz="2400" dirty="0">
                <a:latin typeface="Comic Sans MS" panose="030F0702030302020204" pitchFamily="66" charset="0"/>
                <a:ea typeface="Tahoma" panose="020B0604030504040204" pitchFamily="34" charset="0"/>
                <a:cs typeface="Tahoma" panose="020B0604030504040204" pitchFamily="34" charset="0"/>
              </a:rPr>
            </a:br>
            <a:endParaRPr lang="fr-FR" sz="2400" dirty="0">
              <a:latin typeface="Comic Sans MS" panose="030F0702030302020204" pitchFamily="66"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44449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rot="5400000">
            <a:off x="6676499" y="2998430"/>
            <a:ext cx="3900098" cy="584775"/>
          </a:xfrm>
          <a:prstGeom prst="rect">
            <a:avLst/>
          </a:prstGeom>
          <a:noFill/>
        </p:spPr>
        <p:txBody>
          <a:bodyPr wrap="square" rtlCol="0">
            <a:spAutoFit/>
          </a:bodyPr>
          <a:lstStyle/>
          <a:p>
            <a:r>
              <a:rPr lang="fr-FR" sz="3200" b="1" i="1" dirty="0"/>
              <a:t>c</a:t>
            </a:r>
            <a:r>
              <a:rPr lang="fr-FR" sz="3200" b="1" i="1" dirty="0" smtClean="0"/>
              <a:t>oopérer avec le texte </a:t>
            </a:r>
            <a:endParaRPr lang="fr-FR" sz="3200" b="1" i="1" dirty="0"/>
          </a:p>
        </p:txBody>
      </p:sp>
      <p:sp>
        <p:nvSpPr>
          <p:cNvPr id="2" name="ZoneTexte 1"/>
          <p:cNvSpPr txBox="1"/>
          <p:nvPr/>
        </p:nvSpPr>
        <p:spPr>
          <a:xfrm>
            <a:off x="585882" y="841936"/>
            <a:ext cx="7632847" cy="1938992"/>
          </a:xfrm>
          <a:prstGeom prst="rect">
            <a:avLst/>
          </a:prstGeom>
          <a:noFill/>
        </p:spPr>
        <p:txBody>
          <a:bodyPr wrap="square" rtlCol="0">
            <a:spAutoFit/>
          </a:bodyPr>
          <a:lstStyle/>
          <a:p>
            <a:r>
              <a:rPr lang="fr-FR" sz="2000" b="1" dirty="0" smtClean="0">
                <a:latin typeface="Arial" panose="020B0604020202020204" pitchFamily="34" charset="0"/>
                <a:ea typeface="Tahoma" panose="020B0604030504040204" pitchFamily="34" charset="0"/>
                <a:cs typeface="Arial" panose="020B0604020202020204" pitchFamily="34" charset="0"/>
              </a:rPr>
              <a:t>fabriquer </a:t>
            </a:r>
            <a:r>
              <a:rPr lang="fr-FR" sz="2000" b="1" dirty="0">
                <a:latin typeface="Arial" panose="020B0604020202020204" pitchFamily="34" charset="0"/>
                <a:ea typeface="Tahoma" panose="020B0604030504040204" pitchFamily="34" charset="0"/>
                <a:cs typeface="Arial" panose="020B0604020202020204" pitchFamily="34" charset="0"/>
              </a:rPr>
              <a:t>une représentation mentale </a:t>
            </a:r>
            <a:r>
              <a:rPr lang="fr-FR" sz="2000" dirty="0">
                <a:latin typeface="Arial" panose="020B0604020202020204" pitchFamily="34" charset="0"/>
                <a:ea typeface="Tahoma" panose="020B0604030504040204" pitchFamily="34" charset="0"/>
                <a:cs typeface="Arial" panose="020B0604020202020204" pitchFamily="34" charset="0"/>
              </a:rPr>
              <a:t>cohérente du texte lu </a:t>
            </a:r>
            <a:endParaRPr lang="fr-FR" sz="2000" dirty="0" smtClean="0">
              <a:latin typeface="Arial" panose="020B0604020202020204" pitchFamily="34" charset="0"/>
              <a:ea typeface="Tahoma" panose="020B0604030504040204" pitchFamily="34" charset="0"/>
              <a:cs typeface="Arial" panose="020B0604020202020204" pitchFamily="34" charset="0"/>
            </a:endParaRPr>
          </a:p>
          <a:p>
            <a:r>
              <a:rPr lang="fr-FR" sz="2000" dirty="0">
                <a:latin typeface="Arial" panose="020B0604020202020204" pitchFamily="34" charset="0"/>
                <a:ea typeface="Tahoma" panose="020B0604030504040204" pitchFamily="34" charset="0"/>
                <a:cs typeface="Arial" panose="020B0604020202020204" pitchFamily="34" charset="0"/>
              </a:rPr>
              <a:t>	</a:t>
            </a:r>
            <a:r>
              <a:rPr lang="fr-FR" sz="2000" dirty="0" smtClean="0">
                <a:latin typeface="Arial" panose="020B0604020202020204" pitchFamily="34" charset="0"/>
                <a:ea typeface="Tahoma" panose="020B0604030504040204" pitchFamily="34" charset="0"/>
                <a:cs typeface="Arial" panose="020B0604020202020204" pitchFamily="34" charset="0"/>
              </a:rPr>
              <a:t>(</a:t>
            </a:r>
            <a:r>
              <a:rPr lang="fr-FR" sz="2000" dirty="0">
                <a:latin typeface="Arial" panose="020B0604020202020204" pitchFamily="34" charset="0"/>
                <a:ea typeface="Tahoma" panose="020B0604030504040204" pitchFamily="34" charset="0"/>
                <a:cs typeface="Arial" panose="020B0604020202020204" pitchFamily="34" charset="0"/>
              </a:rPr>
              <a:t>une sorte de film</a:t>
            </a:r>
            <a:r>
              <a:rPr lang="fr-FR" sz="2000" dirty="0" smtClean="0">
                <a:latin typeface="Arial" panose="020B0604020202020204" pitchFamily="34" charset="0"/>
                <a:ea typeface="Tahoma" panose="020B0604030504040204" pitchFamily="34" charset="0"/>
                <a:cs typeface="Arial" panose="020B0604020202020204" pitchFamily="34" charset="0"/>
              </a:rPr>
              <a:t>)</a:t>
            </a:r>
          </a:p>
          <a:p>
            <a:r>
              <a:rPr lang="fr-FR" sz="2000" dirty="0" smtClean="0">
                <a:latin typeface="Arial" panose="020B0604020202020204" pitchFamily="34" charset="0"/>
                <a:ea typeface="Tahoma" panose="020B0604030504040204" pitchFamily="34" charset="0"/>
                <a:cs typeface="Arial" panose="020B0604020202020204" pitchFamily="34" charset="0"/>
              </a:rPr>
              <a:t> </a:t>
            </a:r>
            <a:endParaRPr lang="fr-FR" sz="2000" dirty="0">
              <a:latin typeface="Arial" panose="020B0604020202020204" pitchFamily="34" charset="0"/>
              <a:ea typeface="Tahoma" panose="020B0604030504040204" pitchFamily="34" charset="0"/>
              <a:cs typeface="Arial" panose="020B0604020202020204" pitchFamily="34" charset="0"/>
            </a:endParaRPr>
          </a:p>
          <a:p>
            <a:r>
              <a:rPr lang="fr-FR" sz="2000" dirty="0" smtClean="0">
                <a:latin typeface="Arial" panose="020B0604020202020204" pitchFamily="34" charset="0"/>
                <a:ea typeface="Tahoma" panose="020B0604030504040204" pitchFamily="34" charset="0"/>
                <a:cs typeface="Arial" panose="020B0604020202020204" pitchFamily="34" charset="0"/>
              </a:rPr>
              <a:t>	s’interroger </a:t>
            </a:r>
            <a:r>
              <a:rPr lang="fr-FR" sz="2000" dirty="0">
                <a:latin typeface="Arial" panose="020B0604020202020204" pitchFamily="34" charset="0"/>
                <a:ea typeface="Tahoma" panose="020B0604030504040204" pitchFamily="34" charset="0"/>
                <a:cs typeface="Arial" panose="020B0604020202020204" pitchFamily="34" charset="0"/>
              </a:rPr>
              <a:t>systématiquement sur tous les personnages </a:t>
            </a:r>
            <a:endParaRPr lang="fr-FR" sz="2000" dirty="0" smtClean="0">
              <a:latin typeface="Arial" panose="020B0604020202020204" pitchFamily="34" charset="0"/>
              <a:ea typeface="Tahoma" panose="020B0604030504040204" pitchFamily="34" charset="0"/>
              <a:cs typeface="Arial" panose="020B0604020202020204" pitchFamily="34" charset="0"/>
            </a:endParaRPr>
          </a:p>
          <a:p>
            <a:r>
              <a:rPr lang="fr-FR" sz="2000" dirty="0">
                <a:latin typeface="Arial" panose="020B0604020202020204" pitchFamily="34" charset="0"/>
                <a:ea typeface="Tahoma" panose="020B0604030504040204" pitchFamily="34" charset="0"/>
                <a:cs typeface="Arial" panose="020B0604020202020204" pitchFamily="34" charset="0"/>
              </a:rPr>
              <a:t>	</a:t>
            </a:r>
            <a:r>
              <a:rPr lang="fr-FR" sz="2000" dirty="0" smtClean="0">
                <a:latin typeface="Arial" panose="020B0604020202020204" pitchFamily="34" charset="0"/>
                <a:ea typeface="Tahoma" panose="020B0604030504040204" pitchFamily="34" charset="0"/>
                <a:cs typeface="Arial" panose="020B0604020202020204" pitchFamily="34" charset="0"/>
              </a:rPr>
              <a:t>(</a:t>
            </a:r>
            <a:r>
              <a:rPr lang="fr-FR" sz="2000" dirty="0">
                <a:latin typeface="Arial" panose="020B0604020202020204" pitchFamily="34" charset="0"/>
                <a:ea typeface="Tahoma" panose="020B0604030504040204" pitchFamily="34" charset="0"/>
                <a:cs typeface="Arial" panose="020B0604020202020204" pitchFamily="34" charset="0"/>
              </a:rPr>
              <a:t>ce qu’ils </a:t>
            </a:r>
            <a:r>
              <a:rPr lang="fr-FR" sz="2000" dirty="0" smtClean="0">
                <a:latin typeface="Arial" panose="020B0604020202020204" pitchFamily="34" charset="0"/>
                <a:ea typeface="Tahoma" panose="020B0604030504040204" pitchFamily="34" charset="0"/>
                <a:cs typeface="Arial" panose="020B0604020202020204" pitchFamily="34" charset="0"/>
              </a:rPr>
              <a:t>font</a:t>
            </a:r>
            <a:r>
              <a:rPr lang="fr-FR" sz="2000" dirty="0">
                <a:latin typeface="Arial" panose="020B0604020202020204" pitchFamily="34" charset="0"/>
                <a:ea typeface="Tahoma" panose="020B0604030504040204" pitchFamily="34" charset="0"/>
                <a:cs typeface="Arial" panose="020B0604020202020204" pitchFamily="34" charset="0"/>
              </a:rPr>
              <a:t>, ce qu’ils pensent, veulent, ressentent, </a:t>
            </a:r>
            <a:r>
              <a:rPr lang="fr-FR" sz="2000" dirty="0" smtClean="0">
                <a:latin typeface="Arial" panose="020B0604020202020204" pitchFamily="34" charset="0"/>
                <a:ea typeface="Tahoma" panose="020B0604030504040204" pitchFamily="34" charset="0"/>
                <a:cs typeface="Arial" panose="020B0604020202020204" pitchFamily="34" charset="0"/>
              </a:rPr>
              <a:t>	croient</a:t>
            </a:r>
            <a:r>
              <a:rPr lang="fr-FR" sz="2000" dirty="0">
                <a:latin typeface="Arial" panose="020B0604020202020204" pitchFamily="34" charset="0"/>
                <a:ea typeface="Tahoma" panose="020B0604030504040204" pitchFamily="34" charset="0"/>
                <a:cs typeface="Arial" panose="020B0604020202020204" pitchFamily="34" charset="0"/>
              </a:rPr>
              <a:t>, </a:t>
            </a:r>
            <a:r>
              <a:rPr lang="fr-FR" sz="2000" dirty="0" smtClean="0">
                <a:latin typeface="Arial" panose="020B0604020202020204" pitchFamily="34" charset="0"/>
                <a:ea typeface="Tahoma" panose="020B0604030504040204" pitchFamily="34" charset="0"/>
                <a:cs typeface="Arial" panose="020B0604020202020204" pitchFamily="34" charset="0"/>
              </a:rPr>
              <a:t>	savent…)</a:t>
            </a:r>
          </a:p>
        </p:txBody>
      </p:sp>
      <p:sp>
        <p:nvSpPr>
          <p:cNvPr id="4" name="ZoneTexte 3"/>
          <p:cNvSpPr txBox="1"/>
          <p:nvPr/>
        </p:nvSpPr>
        <p:spPr>
          <a:xfrm>
            <a:off x="323526" y="116632"/>
            <a:ext cx="6354625" cy="584775"/>
          </a:xfrm>
          <a:prstGeom prst="rect">
            <a:avLst/>
          </a:prstGeom>
          <a:noFill/>
        </p:spPr>
        <p:txBody>
          <a:bodyPr wrap="none" rtlCol="0">
            <a:spAutoFit/>
          </a:bodyPr>
          <a:lstStyle/>
          <a:p>
            <a:r>
              <a:rPr lang="fr-FR" sz="3200" b="1" dirty="0">
                <a:solidFill>
                  <a:schemeClr val="accent5">
                    <a:lumMod val="75000"/>
                  </a:schemeClr>
                </a:solidFill>
                <a:latin typeface="Arial" panose="020B0604020202020204" pitchFamily="34" charset="0"/>
                <a:ea typeface="Tahoma" panose="020B0604030504040204" pitchFamily="34" charset="0"/>
                <a:cs typeface="Arial" panose="020B0604020202020204" pitchFamily="34" charset="0"/>
              </a:rPr>
              <a:t>a</a:t>
            </a:r>
            <a:r>
              <a:rPr lang="fr-FR" sz="3200" b="1" dirty="0" smtClean="0">
                <a:solidFill>
                  <a:schemeClr val="accent5">
                    <a:lumMod val="75000"/>
                  </a:schemeClr>
                </a:solidFill>
                <a:latin typeface="Arial" panose="020B0604020202020204" pitchFamily="34" charset="0"/>
                <a:ea typeface="Tahoma" panose="020B0604030504040204" pitchFamily="34" charset="0"/>
                <a:cs typeface="Arial" panose="020B0604020202020204" pitchFamily="34" charset="0"/>
              </a:rPr>
              <a:t>mener les élèves/ les jeunes  à</a:t>
            </a:r>
            <a:endParaRPr lang="fr-FR" sz="3200" b="1" dirty="0">
              <a:solidFill>
                <a:schemeClr val="accent5">
                  <a:lumMod val="75000"/>
                </a:schemeClr>
              </a:solidFill>
              <a:latin typeface="Arial" panose="020B0604020202020204" pitchFamily="34" charset="0"/>
              <a:ea typeface="Tahoma" panose="020B0604030504040204" pitchFamily="34" charset="0"/>
              <a:cs typeface="Arial" panose="020B0604020202020204" pitchFamily="34" charset="0"/>
            </a:endParaRPr>
          </a:p>
        </p:txBody>
      </p:sp>
      <p:sp>
        <p:nvSpPr>
          <p:cNvPr id="7" name="ZoneTexte 6"/>
          <p:cNvSpPr txBox="1"/>
          <p:nvPr/>
        </p:nvSpPr>
        <p:spPr>
          <a:xfrm>
            <a:off x="683568" y="2852936"/>
            <a:ext cx="7749254" cy="3477875"/>
          </a:xfrm>
          <a:prstGeom prst="rect">
            <a:avLst/>
          </a:prstGeom>
          <a:noFill/>
        </p:spPr>
        <p:txBody>
          <a:bodyPr wrap="square" rtlCol="0">
            <a:spAutoFit/>
          </a:bodyPr>
          <a:lstStyle/>
          <a:p>
            <a:r>
              <a:rPr lang="fr-FR" sz="2000" b="1" dirty="0">
                <a:latin typeface="Arial" panose="020B0604020202020204" pitchFamily="34" charset="0"/>
                <a:ea typeface="Tahoma" panose="020B0604030504040204" pitchFamily="34" charset="0"/>
                <a:cs typeface="Arial" panose="020B0604020202020204" pitchFamily="34" charset="0"/>
              </a:rPr>
              <a:t>l</a:t>
            </a:r>
            <a:r>
              <a:rPr lang="fr-FR" sz="2000" b="1" dirty="0" smtClean="0">
                <a:latin typeface="Arial" panose="020B0604020202020204" pitchFamily="34" charset="0"/>
                <a:ea typeface="Tahoma" panose="020B0604030504040204" pitchFamily="34" charset="0"/>
                <a:cs typeface="Arial" panose="020B0604020202020204" pitchFamily="34" charset="0"/>
              </a:rPr>
              <a:t>ire entre les lignes</a:t>
            </a:r>
          </a:p>
          <a:p>
            <a:r>
              <a:rPr lang="fr-FR" sz="2000" dirty="0" smtClean="0">
                <a:latin typeface="Arial" panose="020B0604020202020204" pitchFamily="34" charset="0"/>
                <a:ea typeface="Tahoma" panose="020B0604030504040204" pitchFamily="34" charset="0"/>
                <a:cs typeface="Arial" panose="020B0604020202020204" pitchFamily="34" charset="0"/>
              </a:rPr>
              <a:t>	effectuer des déductions</a:t>
            </a:r>
          </a:p>
          <a:p>
            <a:r>
              <a:rPr lang="fr-FR" sz="2000" dirty="0" smtClean="0">
                <a:latin typeface="Arial" panose="020B0604020202020204" pitchFamily="34" charset="0"/>
                <a:ea typeface="Tahoma" panose="020B0604030504040204" pitchFamily="34" charset="0"/>
                <a:cs typeface="Arial" panose="020B0604020202020204" pitchFamily="34" charset="0"/>
              </a:rPr>
              <a:t>	établir des liens ( des inférences )</a:t>
            </a:r>
          </a:p>
          <a:p>
            <a:r>
              <a:rPr lang="fr-FR" sz="2000" dirty="0" smtClean="0">
                <a:latin typeface="Arial" panose="020B0604020202020204" pitchFamily="34" charset="0"/>
                <a:ea typeface="Tahoma" panose="020B0604030504040204" pitchFamily="34" charset="0"/>
                <a:cs typeface="Arial" panose="020B0604020202020204" pitchFamily="34" charset="0"/>
              </a:rPr>
              <a:t>	explorer l’implicite </a:t>
            </a:r>
          </a:p>
          <a:p>
            <a:endParaRPr lang="fr-FR" sz="2000" dirty="0" smtClean="0">
              <a:latin typeface="Arial" panose="020B0604020202020204" pitchFamily="34" charset="0"/>
              <a:ea typeface="Tahoma" panose="020B0604030504040204" pitchFamily="34" charset="0"/>
              <a:cs typeface="Arial" panose="020B0604020202020204" pitchFamily="34" charset="0"/>
            </a:endParaRPr>
          </a:p>
          <a:p>
            <a:r>
              <a:rPr lang="fr-FR" sz="2000" dirty="0" smtClean="0">
                <a:latin typeface="Arial" panose="020B0604020202020204" pitchFamily="34" charset="0"/>
                <a:ea typeface="Tahoma" panose="020B0604030504040204" pitchFamily="34" charset="0"/>
                <a:cs typeface="Arial" panose="020B0604020202020204" pitchFamily="34" charset="0"/>
              </a:rPr>
              <a:t>	= distinguer </a:t>
            </a:r>
          </a:p>
          <a:p>
            <a:pPr marL="1257300" lvl="2" indent="-342900">
              <a:buAutoNum type="arabicParenR"/>
            </a:pPr>
            <a:r>
              <a:rPr lang="fr-FR" sz="2000" dirty="0" smtClean="0">
                <a:latin typeface="Arial" panose="020B0604020202020204" pitchFamily="34" charset="0"/>
                <a:ea typeface="Tahoma" panose="020B0604030504040204" pitchFamily="34" charset="0"/>
                <a:cs typeface="Arial" panose="020B0604020202020204" pitchFamily="34" charset="0"/>
              </a:rPr>
              <a:t>  ce </a:t>
            </a:r>
            <a:r>
              <a:rPr lang="fr-FR" sz="2000" dirty="0">
                <a:latin typeface="Arial" panose="020B0604020202020204" pitchFamily="34" charset="0"/>
                <a:ea typeface="Tahoma" panose="020B0604030504040204" pitchFamily="34" charset="0"/>
                <a:cs typeface="Arial" panose="020B0604020202020204" pitchFamily="34" charset="0"/>
              </a:rPr>
              <a:t>qu’on </a:t>
            </a:r>
            <a:r>
              <a:rPr lang="fr-FR" sz="2000" dirty="0" smtClean="0">
                <a:latin typeface="Arial" panose="020B0604020202020204" pitchFamily="34" charset="0"/>
                <a:ea typeface="Tahoma" panose="020B0604030504040204" pitchFamily="34" charset="0"/>
                <a:cs typeface="Arial" panose="020B0604020202020204" pitchFamily="34" charset="0"/>
              </a:rPr>
              <a:t>a le </a:t>
            </a:r>
            <a:r>
              <a:rPr lang="fr-FR" sz="2000" dirty="0">
                <a:latin typeface="Arial" panose="020B0604020202020204" pitchFamily="34" charset="0"/>
                <a:ea typeface="Tahoma" panose="020B0604030504040204" pitchFamily="34" charset="0"/>
                <a:cs typeface="Arial" panose="020B0604020202020204" pitchFamily="34" charset="0"/>
              </a:rPr>
              <a:t>devoir de faire dire au </a:t>
            </a:r>
            <a:r>
              <a:rPr lang="fr-FR" sz="2000" dirty="0" smtClean="0">
                <a:latin typeface="Arial" panose="020B0604020202020204" pitchFamily="34" charset="0"/>
                <a:ea typeface="Tahoma" panose="020B0604030504040204" pitchFamily="34" charset="0"/>
                <a:cs typeface="Arial" panose="020B0604020202020204" pitchFamily="34" charset="0"/>
              </a:rPr>
              <a:t>texte </a:t>
            </a:r>
          </a:p>
          <a:p>
            <a:r>
              <a:rPr lang="fr-FR" sz="2000" dirty="0" smtClean="0">
                <a:latin typeface="Arial" panose="020B0604020202020204" pitchFamily="34" charset="0"/>
                <a:ea typeface="Tahoma" panose="020B0604030504040204" pitchFamily="34" charset="0"/>
                <a:cs typeface="Arial" panose="020B0604020202020204" pitchFamily="34" charset="0"/>
              </a:rPr>
              <a:t>	2)    ce </a:t>
            </a:r>
            <a:r>
              <a:rPr lang="fr-FR" sz="2000" dirty="0">
                <a:latin typeface="Arial" panose="020B0604020202020204" pitchFamily="34" charset="0"/>
                <a:ea typeface="Tahoma" panose="020B0604030504040204" pitchFamily="34" charset="0"/>
                <a:cs typeface="Arial" panose="020B0604020202020204" pitchFamily="34" charset="0"/>
              </a:rPr>
              <a:t>qu’on a le droit de lui faire </a:t>
            </a:r>
            <a:r>
              <a:rPr lang="fr-FR" sz="2000" dirty="0" smtClean="0">
                <a:latin typeface="Arial" panose="020B0604020202020204" pitchFamily="34" charset="0"/>
                <a:ea typeface="Tahoma" panose="020B0604030504040204" pitchFamily="34" charset="0"/>
                <a:cs typeface="Arial" panose="020B0604020202020204" pitchFamily="34" charset="0"/>
              </a:rPr>
              <a:t>dire</a:t>
            </a:r>
          </a:p>
          <a:p>
            <a:r>
              <a:rPr lang="fr-FR" sz="2000" dirty="0" smtClean="0">
                <a:latin typeface="Arial" panose="020B0604020202020204" pitchFamily="34" charset="0"/>
                <a:ea typeface="Tahoma" panose="020B0604030504040204" pitchFamily="34" charset="0"/>
                <a:cs typeface="Arial" panose="020B0604020202020204" pitchFamily="34" charset="0"/>
              </a:rPr>
              <a:t>	3)    </a:t>
            </a:r>
            <a:r>
              <a:rPr lang="fr-FR" sz="2000" dirty="0">
                <a:latin typeface="Arial" panose="020B0604020202020204" pitchFamily="34" charset="0"/>
                <a:ea typeface="Tahoma" panose="020B0604030504040204" pitchFamily="34" charset="0"/>
                <a:cs typeface="Arial" panose="020B0604020202020204" pitchFamily="34" charset="0"/>
              </a:rPr>
              <a:t>ce qu’on n’a pas le droit de lui faire </a:t>
            </a:r>
            <a:r>
              <a:rPr lang="fr-FR" sz="2000" dirty="0" smtClean="0">
                <a:latin typeface="Arial" panose="020B0604020202020204" pitchFamily="34" charset="0"/>
                <a:ea typeface="Tahoma" panose="020B0604030504040204" pitchFamily="34" charset="0"/>
                <a:cs typeface="Arial" panose="020B0604020202020204" pitchFamily="34" charset="0"/>
              </a:rPr>
              <a:t>dire</a:t>
            </a:r>
            <a:endParaRPr lang="fr-FR" sz="2000" dirty="0">
              <a:latin typeface="Arial" panose="020B0604020202020204" pitchFamily="34" charset="0"/>
              <a:ea typeface="Tahoma" panose="020B0604030504040204" pitchFamily="34" charset="0"/>
              <a:cs typeface="Arial" panose="020B0604020202020204" pitchFamily="34" charset="0"/>
            </a:endParaRPr>
          </a:p>
          <a:p>
            <a:endParaRPr lang="fr-FR" sz="2000" dirty="0" smtClean="0">
              <a:latin typeface="Arial" panose="020B0604020202020204" pitchFamily="34" charset="0"/>
              <a:ea typeface="Tahoma" panose="020B0604030504040204" pitchFamily="34" charset="0"/>
              <a:cs typeface="Arial" panose="020B0604020202020204" pitchFamily="34" charset="0"/>
            </a:endParaRPr>
          </a:p>
          <a:p>
            <a:r>
              <a:rPr lang="fr-FR" sz="2000" b="1" dirty="0">
                <a:latin typeface="Arial" panose="020B0604020202020204" pitchFamily="34" charset="0"/>
                <a:ea typeface="Tahoma" panose="020B0604030504040204" pitchFamily="34" charset="0"/>
                <a:cs typeface="Arial" panose="020B0604020202020204" pitchFamily="34" charset="0"/>
              </a:rPr>
              <a:t>a</a:t>
            </a:r>
            <a:r>
              <a:rPr lang="fr-FR" sz="2000" b="1" dirty="0" smtClean="0">
                <a:latin typeface="Arial" panose="020B0604020202020204" pitchFamily="34" charset="0"/>
                <a:ea typeface="Tahoma" panose="020B0604030504040204" pitchFamily="34" charset="0"/>
                <a:cs typeface="Arial" panose="020B0604020202020204" pitchFamily="34" charset="0"/>
              </a:rPr>
              <a:t>cquérir des savoirs </a:t>
            </a:r>
            <a:endParaRPr lang="fr-FR" sz="2000" b="1" dirty="0">
              <a:latin typeface="Arial" panose="020B0604020202020204" pitchFamily="34" charset="0"/>
              <a:ea typeface="Tahoma" panose="020B0604030504040204" pitchFamily="34" charset="0"/>
              <a:cs typeface="Arial" panose="020B0604020202020204" pitchFamily="34" charset="0"/>
            </a:endParaRPr>
          </a:p>
        </p:txBody>
      </p:sp>
      <p:sp>
        <p:nvSpPr>
          <p:cNvPr id="3" name="Accolade fermante 2"/>
          <p:cNvSpPr/>
          <p:nvPr/>
        </p:nvSpPr>
        <p:spPr>
          <a:xfrm>
            <a:off x="7740352" y="685867"/>
            <a:ext cx="622393" cy="4975381"/>
          </a:xfrm>
          <a:prstGeom prst="rightBrace">
            <a:avLst>
              <a:gd name="adj1" fmla="val 8333"/>
              <a:gd name="adj2" fmla="val 49456"/>
            </a:avLst>
          </a:prstGeom>
          <a:ln w="47625">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42735106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8608" y="2492896"/>
            <a:ext cx="7272808" cy="1569660"/>
          </a:xfrm>
          <a:prstGeom prst="rect">
            <a:avLst/>
          </a:prstGeom>
        </p:spPr>
        <p:txBody>
          <a:bodyPr wrap="square">
            <a:spAutoFit/>
          </a:bodyPr>
          <a:lstStyle/>
          <a:p>
            <a:r>
              <a:rPr lang="fr-FR" sz="2400" dirty="0">
                <a:latin typeface="Arial" panose="020B0604020202020204" pitchFamily="34" charset="0"/>
                <a:cs typeface="Arial" panose="020B0604020202020204" pitchFamily="34" charset="0"/>
              </a:rPr>
              <a:t>i</a:t>
            </a:r>
            <a:r>
              <a:rPr lang="fr-FR" sz="2400" dirty="0" smtClean="0">
                <a:latin typeface="Arial" panose="020B0604020202020204" pitchFamily="34" charset="0"/>
                <a:cs typeface="Arial" panose="020B0604020202020204" pitchFamily="34" charset="0"/>
              </a:rPr>
              <a:t>nciter à reformuler</a:t>
            </a:r>
          </a:p>
          <a:p>
            <a:r>
              <a:rPr lang="fr-FR" sz="2400" dirty="0" smtClean="0">
                <a:latin typeface="Arial" panose="020B0604020202020204" pitchFamily="34" charset="0"/>
                <a:cs typeface="Arial" panose="020B0604020202020204" pitchFamily="34" charset="0"/>
              </a:rPr>
              <a:t>	par la parole, le geste, le dessin, l’écrit</a:t>
            </a:r>
          </a:p>
          <a:p>
            <a:r>
              <a:rPr lang="fr-FR" sz="2400" dirty="0" smtClean="0">
                <a:latin typeface="Arial" panose="020B0604020202020204" pitchFamily="34" charset="0"/>
                <a:cs typeface="Arial" panose="020B0604020202020204" pitchFamily="34" charset="0"/>
              </a:rPr>
              <a:t>		avec le texte  / sans le texte  </a:t>
            </a:r>
          </a:p>
          <a:p>
            <a:r>
              <a:rPr lang="fr-FR" sz="2400" dirty="0" smtClean="0">
                <a:latin typeface="Arial" panose="020B0604020202020204" pitchFamily="34" charset="0"/>
                <a:cs typeface="Arial" panose="020B0604020202020204" pitchFamily="34" charset="0"/>
              </a:rPr>
              <a:t>	par étapes successives</a:t>
            </a:r>
            <a:endParaRPr lang="fr-FR" sz="2400" dirty="0">
              <a:latin typeface="Arial" panose="020B0604020202020204" pitchFamily="34" charset="0"/>
              <a:cs typeface="Arial" panose="020B0604020202020204" pitchFamily="34" charset="0"/>
            </a:endParaRPr>
          </a:p>
        </p:txBody>
      </p:sp>
      <p:sp>
        <p:nvSpPr>
          <p:cNvPr id="7" name="ZoneTexte 6"/>
          <p:cNvSpPr txBox="1"/>
          <p:nvPr/>
        </p:nvSpPr>
        <p:spPr>
          <a:xfrm>
            <a:off x="1475656" y="312287"/>
            <a:ext cx="3914854" cy="830997"/>
          </a:xfrm>
          <a:prstGeom prst="rect">
            <a:avLst/>
          </a:prstGeom>
          <a:noFill/>
        </p:spPr>
        <p:txBody>
          <a:bodyPr wrap="none" rtlCol="0">
            <a:spAutoFit/>
          </a:bodyPr>
          <a:lstStyle/>
          <a:p>
            <a:r>
              <a:rPr lang="fr-FR" sz="2400" dirty="0">
                <a:latin typeface="Arial" panose="020B0604020202020204" pitchFamily="34" charset="0"/>
                <a:cs typeface="Arial" panose="020B0604020202020204" pitchFamily="34" charset="0"/>
              </a:rPr>
              <a:t>l</a:t>
            </a:r>
            <a:r>
              <a:rPr lang="fr-FR" sz="2400" dirty="0" smtClean="0">
                <a:latin typeface="Arial" panose="020B0604020202020204" pitchFamily="34" charset="0"/>
                <a:cs typeface="Arial" panose="020B0604020202020204" pitchFamily="34" charset="0"/>
              </a:rPr>
              <a:t>ire les textes à haute voix</a:t>
            </a:r>
          </a:p>
          <a:p>
            <a:r>
              <a:rPr lang="fr-FR" sz="2400" dirty="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	plusieurs fois </a:t>
            </a:r>
            <a:endParaRPr lang="fr-FR" sz="2400" dirty="0">
              <a:latin typeface="Arial" panose="020B0604020202020204" pitchFamily="34" charset="0"/>
              <a:cs typeface="Arial" panose="020B0604020202020204" pitchFamily="34" charset="0"/>
            </a:endParaRPr>
          </a:p>
        </p:txBody>
      </p:sp>
      <p:sp>
        <p:nvSpPr>
          <p:cNvPr id="8" name="ZoneTexte 7"/>
          <p:cNvSpPr txBox="1"/>
          <p:nvPr/>
        </p:nvSpPr>
        <p:spPr>
          <a:xfrm>
            <a:off x="1475656" y="1264945"/>
            <a:ext cx="6997428" cy="830997"/>
          </a:xfrm>
          <a:prstGeom prst="rect">
            <a:avLst/>
          </a:prstGeom>
          <a:noFill/>
        </p:spPr>
        <p:txBody>
          <a:bodyPr wrap="none" rtlCol="0">
            <a:spAutoFit/>
          </a:bodyPr>
          <a:lstStyle/>
          <a:p>
            <a:r>
              <a:rPr lang="fr-FR" sz="2400" dirty="0">
                <a:latin typeface="Arial" panose="020B0604020202020204" pitchFamily="34" charset="0"/>
                <a:cs typeface="Arial" panose="020B0604020202020204" pitchFamily="34" charset="0"/>
              </a:rPr>
              <a:t>l</a:t>
            </a:r>
            <a:r>
              <a:rPr lang="fr-FR" sz="2400" dirty="0" smtClean="0">
                <a:latin typeface="Arial" panose="020B0604020202020204" pitchFamily="34" charset="0"/>
                <a:cs typeface="Arial" panose="020B0604020202020204" pitchFamily="34" charset="0"/>
              </a:rPr>
              <a:t>ever les obstacles </a:t>
            </a:r>
          </a:p>
          <a:p>
            <a:r>
              <a:rPr lang="fr-FR" sz="2400" dirty="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faits de langue, lexique, éléments culturels </a:t>
            </a:r>
            <a:endParaRPr lang="fr-FR" sz="2400" dirty="0">
              <a:latin typeface="Arial" panose="020B0604020202020204" pitchFamily="34" charset="0"/>
              <a:cs typeface="Arial" panose="020B0604020202020204" pitchFamily="34" charset="0"/>
            </a:endParaRPr>
          </a:p>
        </p:txBody>
      </p:sp>
      <p:sp>
        <p:nvSpPr>
          <p:cNvPr id="10" name="ZoneTexte 9"/>
          <p:cNvSpPr txBox="1"/>
          <p:nvPr/>
        </p:nvSpPr>
        <p:spPr>
          <a:xfrm>
            <a:off x="1305001" y="4427820"/>
            <a:ext cx="6944530" cy="1938992"/>
          </a:xfrm>
          <a:prstGeom prst="rect">
            <a:avLst/>
          </a:prstGeom>
          <a:noFill/>
        </p:spPr>
        <p:txBody>
          <a:bodyPr wrap="none" rtlCol="0">
            <a:spAutoFit/>
          </a:bodyPr>
          <a:lstStyle/>
          <a:p>
            <a:r>
              <a:rPr lang="fr-FR" sz="2400" dirty="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aboutir à la construction de savoirs </a:t>
            </a:r>
          </a:p>
          <a:p>
            <a:r>
              <a:rPr lang="fr-FR" sz="2400" dirty="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méthodes de lecture / de compréhension</a:t>
            </a:r>
          </a:p>
          <a:p>
            <a:r>
              <a:rPr lang="fr-FR" sz="2400" dirty="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mémorisation des textes </a:t>
            </a:r>
          </a:p>
          <a:p>
            <a:r>
              <a:rPr lang="fr-FR" sz="2400" dirty="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connaissances linguistiques </a:t>
            </a:r>
          </a:p>
          <a:p>
            <a:r>
              <a:rPr lang="fr-FR" sz="2400" dirty="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	( syntaxe, lexique, orthographe)  </a:t>
            </a:r>
            <a:endParaRPr lang="fr-FR" sz="2400" dirty="0">
              <a:latin typeface="Arial" panose="020B0604020202020204" pitchFamily="34" charset="0"/>
              <a:cs typeface="Arial" panose="020B0604020202020204" pitchFamily="34" charset="0"/>
            </a:endParaRPr>
          </a:p>
        </p:txBody>
      </p:sp>
      <p:sp>
        <p:nvSpPr>
          <p:cNvPr id="11" name="Flèche droite 10"/>
          <p:cNvSpPr/>
          <p:nvPr/>
        </p:nvSpPr>
        <p:spPr>
          <a:xfrm>
            <a:off x="584916" y="312287"/>
            <a:ext cx="602707" cy="343490"/>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droite 14"/>
          <p:cNvSpPr/>
          <p:nvPr/>
        </p:nvSpPr>
        <p:spPr>
          <a:xfrm>
            <a:off x="549875" y="1336954"/>
            <a:ext cx="602707" cy="343490"/>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Flèche droite 15"/>
          <p:cNvSpPr/>
          <p:nvPr/>
        </p:nvSpPr>
        <p:spPr>
          <a:xfrm>
            <a:off x="563684" y="2605592"/>
            <a:ext cx="602707" cy="343490"/>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Flèche droite 16"/>
          <p:cNvSpPr/>
          <p:nvPr/>
        </p:nvSpPr>
        <p:spPr>
          <a:xfrm>
            <a:off x="549875" y="4525670"/>
            <a:ext cx="602707" cy="343490"/>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620198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Rectangle 3"/>
          <p:cNvSpPr/>
          <p:nvPr/>
        </p:nvSpPr>
        <p:spPr>
          <a:xfrm>
            <a:off x="2051720" y="1484784"/>
            <a:ext cx="4524965" cy="2554545"/>
          </a:xfrm>
          <a:prstGeom prst="rect">
            <a:avLst/>
          </a:prstGeom>
          <a:noFill/>
        </p:spPr>
        <p:txBody>
          <a:bodyPr wrap="square" lIns="91440" tIns="45720" rIns="91440" bIns="45720">
            <a:spAutoFit/>
          </a:bodyPr>
          <a:lstStyle/>
          <a:p>
            <a:pPr algn="ctr"/>
            <a:r>
              <a:rPr lang="fr-FR" sz="8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Mises </a:t>
            </a:r>
          </a:p>
          <a:p>
            <a:pPr algn="ctr"/>
            <a:r>
              <a:rPr lang="fr-FR" sz="8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en </a:t>
            </a:r>
            <a:r>
              <a:rPr lang="fr-FR" sz="80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oeuvre</a:t>
            </a:r>
            <a:r>
              <a:rPr lang="fr-FR" sz="8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endParaRPr lang="fr-FR" sz="8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5445789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260648"/>
            <a:ext cx="8568951" cy="6278642"/>
          </a:xfrm>
          <a:prstGeom prst="rect">
            <a:avLst/>
          </a:prstGeom>
          <a:noFill/>
          <a:ln w="41275">
            <a:solidFill>
              <a:srgbClr val="00B050"/>
            </a:solidFill>
          </a:ln>
        </p:spPr>
        <p:txBody>
          <a:bodyPr wrap="square" rtlCol="0">
            <a:spAutoFit/>
          </a:bodyPr>
          <a:lstStyle/>
          <a:p>
            <a:pPr algn="just"/>
            <a:r>
              <a:rPr lang="fr-FR" sz="3200" b="1" dirty="0" smtClean="0"/>
              <a:t>Conseils </a:t>
            </a:r>
          </a:p>
          <a:p>
            <a:pPr algn="just"/>
            <a:endParaRPr lang="fr-FR" sz="3200" b="1" dirty="0" smtClean="0"/>
          </a:p>
          <a:p>
            <a:pPr algn="just"/>
            <a:r>
              <a:rPr lang="fr-FR" sz="3200" dirty="0" smtClean="0"/>
              <a:t>débuter par </a:t>
            </a:r>
            <a:r>
              <a:rPr lang="fr-FR" sz="3200" dirty="0"/>
              <a:t>la lecture </a:t>
            </a:r>
            <a:r>
              <a:rPr lang="fr-FR" sz="3200" dirty="0" smtClean="0"/>
              <a:t>de </a:t>
            </a:r>
            <a:r>
              <a:rPr lang="fr-FR" sz="3200" dirty="0"/>
              <a:t>récits très brefs, </a:t>
            </a:r>
            <a:endParaRPr lang="fr-FR" sz="3200" dirty="0" smtClean="0"/>
          </a:p>
          <a:p>
            <a:pPr algn="just"/>
            <a:r>
              <a:rPr lang="fr-FR" sz="3200" dirty="0" smtClean="0"/>
              <a:t>	des </a:t>
            </a:r>
            <a:r>
              <a:rPr lang="fr-FR" sz="3200" dirty="0"/>
              <a:t>faits divers, </a:t>
            </a:r>
            <a:endParaRPr lang="fr-FR" sz="3200" dirty="0" smtClean="0"/>
          </a:p>
          <a:p>
            <a:pPr algn="just"/>
            <a:r>
              <a:rPr lang="fr-FR" sz="3200" dirty="0" smtClean="0"/>
              <a:t>	facilement </a:t>
            </a:r>
            <a:r>
              <a:rPr lang="fr-FR" sz="3200" dirty="0"/>
              <a:t>mémorisables </a:t>
            </a:r>
            <a:endParaRPr lang="fr-FR" sz="3200" dirty="0" smtClean="0"/>
          </a:p>
          <a:p>
            <a:pPr algn="just"/>
            <a:r>
              <a:rPr lang="fr-FR" sz="3200" dirty="0" smtClean="0"/>
              <a:t>	propices </a:t>
            </a:r>
            <a:r>
              <a:rPr lang="fr-FR" sz="3200" dirty="0"/>
              <a:t>à </a:t>
            </a:r>
            <a:r>
              <a:rPr lang="fr-FR" sz="3200" dirty="0" smtClean="0"/>
              <a:t>de multiples </a:t>
            </a:r>
            <a:r>
              <a:rPr lang="fr-FR" sz="3200" dirty="0"/>
              <a:t>reformulations et </a:t>
            </a:r>
            <a:r>
              <a:rPr lang="fr-FR" sz="3200" dirty="0" smtClean="0"/>
              <a:t>	relectures</a:t>
            </a:r>
          </a:p>
          <a:p>
            <a:pPr algn="just"/>
            <a:endParaRPr lang="fr-FR" sz="3200" dirty="0" smtClean="0"/>
          </a:p>
          <a:p>
            <a:pPr algn="just"/>
            <a:r>
              <a:rPr lang="fr-FR" sz="3200" dirty="0"/>
              <a:t>p</a:t>
            </a:r>
            <a:r>
              <a:rPr lang="fr-FR" sz="3200" dirty="0" smtClean="0"/>
              <a:t>oursuivre  </a:t>
            </a:r>
            <a:r>
              <a:rPr lang="fr-FR" sz="3200" dirty="0"/>
              <a:t>avec des récits complets </a:t>
            </a:r>
            <a:endParaRPr lang="fr-FR" sz="3200" dirty="0" smtClean="0"/>
          </a:p>
          <a:p>
            <a:pPr algn="just"/>
            <a:r>
              <a:rPr lang="fr-FR" sz="3200" dirty="0" smtClean="0"/>
              <a:t>	mais </a:t>
            </a:r>
            <a:r>
              <a:rPr lang="fr-FR" sz="3200" dirty="0"/>
              <a:t>pas trop longs, </a:t>
            </a:r>
            <a:endParaRPr lang="fr-FR" sz="3200" dirty="0" smtClean="0"/>
          </a:p>
          <a:p>
            <a:pPr algn="just"/>
            <a:r>
              <a:rPr lang="fr-FR" sz="3200" dirty="0" smtClean="0"/>
              <a:t>	compatibles avec</a:t>
            </a:r>
          </a:p>
          <a:p>
            <a:pPr algn="just"/>
            <a:r>
              <a:rPr lang="fr-FR" sz="3200" dirty="0"/>
              <a:t>	</a:t>
            </a:r>
            <a:r>
              <a:rPr lang="fr-FR" sz="3200" dirty="0" smtClean="0"/>
              <a:t>	un travail en atelier / </a:t>
            </a:r>
            <a:r>
              <a:rPr lang="fr-FR" sz="3200" i="1" dirty="0" smtClean="0"/>
              <a:t>échange nourri </a:t>
            </a:r>
            <a:endParaRPr lang="fr-FR" sz="3200" i="1" dirty="0"/>
          </a:p>
          <a:p>
            <a:endParaRPr lang="fr-FR" dirty="0"/>
          </a:p>
        </p:txBody>
      </p:sp>
    </p:spTree>
    <p:extLst>
      <p:ext uri="{BB962C8B-B14F-4D97-AF65-F5344CB8AC3E}">
        <p14:creationId xmlns:p14="http://schemas.microsoft.com/office/powerpoint/2010/main" val="4217128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45716"/>
            <a:ext cx="7632847" cy="1015663"/>
          </a:xfrm>
          <a:prstGeom prst="rect">
            <a:avLst/>
          </a:prstGeom>
          <a:solidFill>
            <a:schemeClr val="accent1">
              <a:lumMod val="20000"/>
              <a:lumOff val="80000"/>
            </a:schemeClr>
          </a:solidFill>
        </p:spPr>
        <p:txBody>
          <a:bodyPr wrap="square" rtlCol="0">
            <a:spAutoFit/>
          </a:bodyPr>
          <a:lstStyle/>
          <a:p>
            <a:r>
              <a:rPr lang="fr-FR" sz="2400" b="1" dirty="0" err="1" smtClean="0">
                <a:latin typeface="Arial" panose="020B0604020202020204" pitchFamily="34" charset="0"/>
                <a:cs typeface="Arial" panose="020B0604020202020204" pitchFamily="34" charset="0"/>
              </a:rPr>
              <a:t>Lector</a:t>
            </a:r>
            <a:r>
              <a:rPr lang="fr-FR" sz="2400" b="1" dirty="0" smtClean="0">
                <a:latin typeface="Arial" panose="020B0604020202020204" pitchFamily="34" charset="0"/>
                <a:cs typeface="Arial" panose="020B0604020202020204" pitchFamily="34" charset="0"/>
              </a:rPr>
              <a:t> &amp; </a:t>
            </a:r>
            <a:r>
              <a:rPr lang="fr-FR" sz="2400" b="1" dirty="0" err="1" smtClean="0">
                <a:latin typeface="Arial" panose="020B0604020202020204" pitchFamily="34" charset="0"/>
                <a:cs typeface="Arial" panose="020B0604020202020204" pitchFamily="34" charset="0"/>
              </a:rPr>
              <a:t>Lectrix</a:t>
            </a:r>
            <a:r>
              <a:rPr lang="fr-FR" sz="2400" b="1" dirty="0" smtClean="0">
                <a:latin typeface="Arial" panose="020B0604020202020204" pitchFamily="34" charset="0"/>
                <a:cs typeface="Arial" panose="020B0604020202020204" pitchFamily="34" charset="0"/>
              </a:rPr>
              <a:t> CM1/CM2/6</a:t>
            </a:r>
            <a:r>
              <a:rPr lang="fr-FR" sz="2400" b="1" baseline="30000" dirty="0" smtClean="0">
                <a:latin typeface="Arial" panose="020B0604020202020204" pitchFamily="34" charset="0"/>
                <a:cs typeface="Arial" panose="020B0604020202020204" pitchFamily="34" charset="0"/>
              </a:rPr>
              <a:t>ème</a:t>
            </a:r>
            <a:r>
              <a:rPr lang="fr-FR" sz="2400" b="1" dirty="0" smtClean="0">
                <a:latin typeface="Arial" panose="020B0604020202020204" pitchFamily="34" charset="0"/>
                <a:cs typeface="Arial" panose="020B0604020202020204" pitchFamily="34" charset="0"/>
              </a:rPr>
              <a:t>/ SEGPA</a:t>
            </a:r>
          </a:p>
          <a:p>
            <a:endParaRPr lang="fr-FR" sz="1100" b="1" dirty="0" smtClean="0"/>
          </a:p>
          <a:p>
            <a:r>
              <a:rPr lang="fr-FR" sz="2400" dirty="0" smtClean="0"/>
              <a:t>	</a:t>
            </a:r>
            <a:r>
              <a:rPr lang="fr-FR" sz="2400" dirty="0" smtClean="0">
                <a:latin typeface="Arial" panose="020B0604020202020204" pitchFamily="34" charset="0"/>
                <a:cs typeface="Arial" panose="020B0604020202020204" pitchFamily="34" charset="0"/>
              </a:rPr>
              <a:t>apprendre à comprendre les textes narratifs </a:t>
            </a:r>
            <a:endParaRPr lang="fr-FR" sz="2400" dirty="0">
              <a:latin typeface="Arial" panose="020B0604020202020204" pitchFamily="34" charset="0"/>
              <a:cs typeface="Arial" panose="020B0604020202020204" pitchFamily="34" charset="0"/>
            </a:endParaRPr>
          </a:p>
        </p:txBody>
      </p:sp>
      <p:sp>
        <p:nvSpPr>
          <p:cNvPr id="5" name="ZoneTexte 4"/>
          <p:cNvSpPr txBox="1"/>
          <p:nvPr/>
        </p:nvSpPr>
        <p:spPr>
          <a:xfrm>
            <a:off x="179512" y="1844824"/>
            <a:ext cx="8843169" cy="4093428"/>
          </a:xfrm>
          <a:prstGeom prst="rect">
            <a:avLst/>
          </a:prstGeom>
          <a:noFill/>
        </p:spPr>
        <p:txBody>
          <a:bodyPr wrap="square" rtlCol="0">
            <a:spAutoFit/>
          </a:bodyPr>
          <a:lstStyle/>
          <a:p>
            <a:r>
              <a:rPr lang="fr-FR" b="1" cap="all" dirty="0" smtClean="0">
                <a:latin typeface="Arial" panose="020B0604020202020204" pitchFamily="34" charset="0"/>
                <a:cs typeface="Arial" panose="020B0604020202020204" pitchFamily="34" charset="0"/>
              </a:rPr>
              <a:t>Apprendre à construire une représentation mentale</a:t>
            </a:r>
          </a:p>
          <a:p>
            <a:endParaRPr lang="fr-FR" sz="1600" b="1" dirty="0" smtClean="0">
              <a:latin typeface="Arial" panose="020B0604020202020204" pitchFamily="34" charset="0"/>
              <a:cs typeface="Arial" panose="020B0604020202020204" pitchFamily="34" charset="0"/>
            </a:endParaRPr>
          </a:p>
          <a:p>
            <a:endParaRPr lang="fr-FR" sz="1600" b="1" dirty="0" smtClean="0">
              <a:latin typeface="Arial" panose="020B0604020202020204" pitchFamily="34" charset="0"/>
              <a:cs typeface="Arial" panose="020B0604020202020204" pitchFamily="34" charset="0"/>
            </a:endParaRPr>
          </a:p>
          <a:p>
            <a:r>
              <a:rPr lang="fr-FR" sz="1600" dirty="0">
                <a:latin typeface="Arial" panose="020B0604020202020204" pitchFamily="34" charset="0"/>
                <a:cs typeface="Arial" panose="020B0604020202020204" pitchFamily="34" charset="0"/>
              </a:rPr>
              <a:t>	</a:t>
            </a:r>
            <a:r>
              <a:rPr lang="fr-FR" sz="1600" b="1" dirty="0" smtClean="0">
                <a:latin typeface="Arial" panose="020B0604020202020204" pitchFamily="34" charset="0"/>
                <a:cs typeface="Arial" panose="020B0604020202020204" pitchFamily="34" charset="0"/>
              </a:rPr>
              <a:t>1. Construire un film </a:t>
            </a:r>
          </a:p>
          <a:p>
            <a:endParaRPr lang="fr-FR" sz="1600" dirty="0" smtClean="0">
              <a:latin typeface="Arial" panose="020B0604020202020204" pitchFamily="34" charset="0"/>
              <a:cs typeface="Arial" panose="020B0604020202020204" pitchFamily="34" charset="0"/>
            </a:endParaRPr>
          </a:p>
          <a:p>
            <a:r>
              <a:rPr lang="fr-FR" sz="1600" dirty="0">
                <a:latin typeface="Arial" panose="020B0604020202020204" pitchFamily="34" charset="0"/>
                <a:cs typeface="Arial" panose="020B0604020202020204" pitchFamily="34" charset="0"/>
              </a:rPr>
              <a:t>	</a:t>
            </a:r>
            <a:r>
              <a:rPr lang="fr-FR" sz="1600" dirty="0" smtClean="0">
                <a:latin typeface="Arial" panose="020B0604020202020204" pitchFamily="34" charset="0"/>
                <a:cs typeface="Arial" panose="020B0604020202020204" pitchFamily="34" charset="0"/>
              </a:rPr>
              <a:t>	Félix Fénelon , </a:t>
            </a:r>
            <a:r>
              <a:rPr lang="fr-FR" sz="1600" i="1" dirty="0" smtClean="0">
                <a:latin typeface="Arial" panose="020B0604020202020204" pitchFamily="34" charset="0"/>
                <a:cs typeface="Arial" panose="020B0604020202020204" pitchFamily="34" charset="0"/>
              </a:rPr>
              <a:t>Nouvelles en trois lignes</a:t>
            </a:r>
            <a:r>
              <a:rPr lang="fr-FR" sz="1600" dirty="0" smtClean="0">
                <a:latin typeface="Arial" panose="020B0604020202020204" pitchFamily="34" charset="0"/>
                <a:cs typeface="Arial" panose="020B0604020202020204" pitchFamily="34" charset="0"/>
              </a:rPr>
              <a:t> : </a:t>
            </a:r>
            <a:r>
              <a:rPr lang="fr-FR" sz="1600" i="1" dirty="0" smtClean="0">
                <a:latin typeface="Arial" panose="020B0604020202020204" pitchFamily="34" charset="0"/>
                <a:cs typeface="Arial" panose="020B0604020202020204" pitchFamily="34" charset="0"/>
              </a:rPr>
              <a:t>Pierre Colmar</a:t>
            </a:r>
            <a:r>
              <a:rPr lang="fr-FR" sz="1600" dirty="0" smtClean="0">
                <a:latin typeface="Arial" panose="020B0604020202020204" pitchFamily="34" charset="0"/>
                <a:cs typeface="Arial" panose="020B0604020202020204" pitchFamily="34" charset="0"/>
              </a:rPr>
              <a:t> </a:t>
            </a:r>
          </a:p>
          <a:p>
            <a:endParaRPr lang="fr-FR" sz="1600" dirty="0" smtClean="0">
              <a:latin typeface="Arial" panose="020B0604020202020204" pitchFamily="34" charset="0"/>
              <a:cs typeface="Arial" panose="020B0604020202020204" pitchFamily="34" charset="0"/>
            </a:endParaRPr>
          </a:p>
          <a:p>
            <a:r>
              <a:rPr lang="fr-FR" sz="1600" dirty="0">
                <a:latin typeface="Arial" panose="020B0604020202020204" pitchFamily="34" charset="0"/>
                <a:cs typeface="Arial" panose="020B0604020202020204" pitchFamily="34" charset="0"/>
              </a:rPr>
              <a:t>	</a:t>
            </a:r>
            <a:r>
              <a:rPr lang="fr-FR" sz="1600" b="1" dirty="0" smtClean="0">
                <a:latin typeface="Arial" panose="020B0604020202020204" pitchFamily="34" charset="0"/>
                <a:cs typeface="Arial" panose="020B0604020202020204" pitchFamily="34" charset="0"/>
              </a:rPr>
              <a:t>2. Du fait divers à la lecture dirigée de roman</a:t>
            </a:r>
          </a:p>
          <a:p>
            <a:endParaRPr lang="fr-FR" sz="1600" dirty="0" smtClean="0">
              <a:latin typeface="Arial" panose="020B0604020202020204" pitchFamily="34" charset="0"/>
              <a:cs typeface="Arial" panose="020B0604020202020204" pitchFamily="34" charset="0"/>
            </a:endParaRPr>
          </a:p>
          <a:p>
            <a:r>
              <a:rPr lang="fr-FR" sz="1600" dirty="0">
                <a:latin typeface="Arial" panose="020B0604020202020204" pitchFamily="34" charset="0"/>
                <a:cs typeface="Arial" panose="020B0604020202020204" pitchFamily="34" charset="0"/>
              </a:rPr>
              <a:t>	</a:t>
            </a:r>
            <a:r>
              <a:rPr lang="fr-FR" sz="1600" dirty="0" smtClean="0">
                <a:latin typeface="Arial" panose="020B0604020202020204" pitchFamily="34" charset="0"/>
                <a:cs typeface="Arial" panose="020B0604020202020204" pitchFamily="34" charset="0"/>
              </a:rPr>
              <a:t>	Dépêche de l’AFP,  </a:t>
            </a:r>
            <a:r>
              <a:rPr lang="fr-FR" sz="1600" i="1" dirty="0" smtClean="0">
                <a:latin typeface="Arial" panose="020B0604020202020204" pitchFamily="34" charset="0"/>
                <a:cs typeface="Arial" panose="020B0604020202020204" pitchFamily="34" charset="0"/>
              </a:rPr>
              <a:t>La marmite</a:t>
            </a:r>
            <a:r>
              <a:rPr lang="fr-FR" sz="1600" dirty="0" smtClean="0">
                <a:latin typeface="Arial" panose="020B0604020202020204" pitchFamily="34" charset="0"/>
                <a:cs typeface="Arial" panose="020B0604020202020204" pitchFamily="34" charset="0"/>
              </a:rPr>
              <a:t> </a:t>
            </a:r>
          </a:p>
          <a:p>
            <a:r>
              <a:rPr lang="fr-FR" sz="1600" dirty="0">
                <a:latin typeface="Arial" panose="020B0604020202020204" pitchFamily="34" charset="0"/>
                <a:cs typeface="Arial" panose="020B0604020202020204" pitchFamily="34" charset="0"/>
              </a:rPr>
              <a:t>	</a:t>
            </a:r>
            <a:r>
              <a:rPr lang="fr-FR" sz="1600" dirty="0" smtClean="0">
                <a:latin typeface="Arial" panose="020B0604020202020204" pitchFamily="34" charset="0"/>
                <a:cs typeface="Arial" panose="020B0604020202020204" pitchFamily="34" charset="0"/>
              </a:rPr>
              <a:t>	Jean-Claude </a:t>
            </a:r>
            <a:r>
              <a:rPr lang="fr-FR" sz="1600" dirty="0" err="1">
                <a:latin typeface="Arial" panose="020B0604020202020204" pitchFamily="34" charset="0"/>
                <a:cs typeface="Arial" panose="020B0604020202020204" pitchFamily="34" charset="0"/>
              </a:rPr>
              <a:t>Mourlevat</a:t>
            </a:r>
            <a:r>
              <a:rPr lang="fr-FR" sz="1600" dirty="0">
                <a:latin typeface="Arial" panose="020B0604020202020204" pitchFamily="34" charset="0"/>
                <a:cs typeface="Arial" panose="020B0604020202020204" pitchFamily="34" charset="0"/>
              </a:rPr>
              <a:t>, </a:t>
            </a:r>
            <a:r>
              <a:rPr lang="fr-FR" sz="1600" i="1" dirty="0">
                <a:latin typeface="Arial" panose="020B0604020202020204" pitchFamily="34" charset="0"/>
                <a:cs typeface="Arial" panose="020B0604020202020204" pitchFamily="34" charset="0"/>
              </a:rPr>
              <a:t>L</a:t>
            </a:r>
            <a:r>
              <a:rPr lang="fr-FR" sz="1600" i="1" dirty="0" smtClean="0">
                <a:latin typeface="Arial" panose="020B0604020202020204" pitchFamily="34" charset="0"/>
                <a:cs typeface="Arial" panose="020B0604020202020204" pitchFamily="34" charset="0"/>
              </a:rPr>
              <a:t>’ homme </a:t>
            </a:r>
            <a:r>
              <a:rPr lang="fr-FR" sz="1600" i="1" dirty="0">
                <a:latin typeface="Arial" panose="020B0604020202020204" pitchFamily="34" charset="0"/>
                <a:cs typeface="Arial" panose="020B0604020202020204" pitchFamily="34" charset="0"/>
              </a:rPr>
              <a:t>à l’oreille </a:t>
            </a:r>
            <a:r>
              <a:rPr lang="fr-FR" sz="1600" i="1" dirty="0" smtClean="0">
                <a:latin typeface="Arial" panose="020B0604020202020204" pitchFamily="34" charset="0"/>
                <a:cs typeface="Arial" panose="020B0604020202020204" pitchFamily="34" charset="0"/>
              </a:rPr>
              <a:t>coupée</a:t>
            </a:r>
          </a:p>
          <a:p>
            <a:endParaRPr lang="fr-FR" sz="1600" dirty="0" smtClean="0">
              <a:latin typeface="Arial" panose="020B0604020202020204" pitchFamily="34" charset="0"/>
              <a:cs typeface="Arial" panose="020B0604020202020204" pitchFamily="34" charset="0"/>
            </a:endParaRPr>
          </a:p>
          <a:p>
            <a:r>
              <a:rPr lang="fr-FR" sz="1600" dirty="0">
                <a:latin typeface="Arial" panose="020B0604020202020204" pitchFamily="34" charset="0"/>
                <a:cs typeface="Arial" panose="020B0604020202020204" pitchFamily="34" charset="0"/>
              </a:rPr>
              <a:t>	</a:t>
            </a:r>
            <a:r>
              <a:rPr lang="fr-FR" sz="1600" b="1" dirty="0" smtClean="0">
                <a:latin typeface="Arial" panose="020B0604020202020204" pitchFamily="34" charset="0"/>
                <a:cs typeface="Arial" panose="020B0604020202020204" pitchFamily="34" charset="0"/>
              </a:rPr>
              <a:t>3. Mettre en scène et comprendre ce qui se passe dans la tête des personnages</a:t>
            </a:r>
          </a:p>
          <a:p>
            <a:endParaRPr lang="fr-FR" sz="1600" dirty="0" smtClean="0">
              <a:latin typeface="Arial" panose="020B0604020202020204" pitchFamily="34" charset="0"/>
              <a:cs typeface="Arial" panose="020B0604020202020204" pitchFamily="34" charset="0"/>
            </a:endParaRPr>
          </a:p>
          <a:p>
            <a:r>
              <a:rPr lang="fr-FR" sz="1600" dirty="0">
                <a:latin typeface="Arial" panose="020B0604020202020204" pitchFamily="34" charset="0"/>
                <a:cs typeface="Arial" panose="020B0604020202020204" pitchFamily="34" charset="0"/>
              </a:rPr>
              <a:t>	</a:t>
            </a:r>
            <a:r>
              <a:rPr lang="fr-FR" sz="1600" dirty="0" smtClean="0">
                <a:latin typeface="Arial" panose="020B0604020202020204" pitchFamily="34" charset="0"/>
                <a:cs typeface="Arial" panose="020B0604020202020204" pitchFamily="34" charset="0"/>
              </a:rPr>
              <a:t>	Jean-Claude </a:t>
            </a:r>
            <a:r>
              <a:rPr lang="fr-FR" sz="1600" dirty="0" err="1" smtClean="0">
                <a:latin typeface="Arial" panose="020B0604020202020204" pitchFamily="34" charset="0"/>
                <a:cs typeface="Arial" panose="020B0604020202020204" pitchFamily="34" charset="0"/>
              </a:rPr>
              <a:t>Mourlevat</a:t>
            </a:r>
            <a:r>
              <a:rPr lang="fr-FR" sz="1600" dirty="0" smtClean="0">
                <a:latin typeface="Arial" panose="020B0604020202020204" pitchFamily="34" charset="0"/>
                <a:cs typeface="Arial" panose="020B0604020202020204" pitchFamily="34" charset="0"/>
              </a:rPr>
              <a:t>, </a:t>
            </a:r>
            <a:r>
              <a:rPr lang="fr-FR" sz="1600" i="1" dirty="0" smtClean="0">
                <a:latin typeface="Arial" panose="020B0604020202020204" pitchFamily="34" charset="0"/>
                <a:cs typeface="Arial" panose="020B0604020202020204" pitchFamily="34" charset="0"/>
              </a:rPr>
              <a:t>L’homme à l’oreille coupée</a:t>
            </a:r>
            <a:r>
              <a:rPr lang="fr-FR" sz="1600" dirty="0" smtClean="0">
                <a:latin typeface="Arial" panose="020B0604020202020204" pitchFamily="34" charset="0"/>
                <a:cs typeface="Arial" panose="020B0604020202020204" pitchFamily="34" charset="0"/>
              </a:rPr>
              <a:t> </a:t>
            </a:r>
          </a:p>
          <a:p>
            <a:endParaRPr lang="fr-FR" dirty="0"/>
          </a:p>
        </p:txBody>
      </p:sp>
    </p:spTree>
    <p:extLst>
      <p:ext uri="{BB962C8B-B14F-4D97-AF65-F5344CB8AC3E}">
        <p14:creationId xmlns:p14="http://schemas.microsoft.com/office/powerpoint/2010/main" val="24010198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1560" y="548680"/>
            <a:ext cx="8136904" cy="3539430"/>
          </a:xfrm>
          <a:prstGeom prst="rect">
            <a:avLst/>
          </a:prstGeom>
        </p:spPr>
        <p:txBody>
          <a:bodyPr wrap="square">
            <a:spAutoFit/>
          </a:bodyPr>
          <a:lstStyle/>
          <a:p>
            <a:r>
              <a:rPr lang="fr-FR" sz="2800" b="1" i="1" dirty="0">
                <a:latin typeface="Arial" panose="020B0604020202020204" pitchFamily="34" charset="0"/>
                <a:cs typeface="Arial" panose="020B0604020202020204" pitchFamily="34" charset="0"/>
              </a:rPr>
              <a:t>Pierre </a:t>
            </a:r>
            <a:r>
              <a:rPr lang="fr-FR" sz="2800" b="1" i="1" dirty="0" smtClean="0">
                <a:latin typeface="Arial" panose="020B0604020202020204" pitchFamily="34" charset="0"/>
                <a:cs typeface="Arial" panose="020B0604020202020204" pitchFamily="34" charset="0"/>
              </a:rPr>
              <a:t>Colmar , Nouvelles </a:t>
            </a:r>
            <a:r>
              <a:rPr lang="fr-FR" sz="2800" b="1" i="1" dirty="0">
                <a:latin typeface="Arial" panose="020B0604020202020204" pitchFamily="34" charset="0"/>
                <a:cs typeface="Arial" panose="020B0604020202020204" pitchFamily="34" charset="0"/>
              </a:rPr>
              <a:t>en trois </a:t>
            </a:r>
            <a:r>
              <a:rPr lang="fr-FR" sz="2800" b="1" i="1" dirty="0" smtClean="0">
                <a:latin typeface="Arial" panose="020B0604020202020204" pitchFamily="34" charset="0"/>
                <a:cs typeface="Arial" panose="020B0604020202020204" pitchFamily="34" charset="0"/>
              </a:rPr>
              <a:t>lignes</a:t>
            </a:r>
          </a:p>
          <a:p>
            <a:r>
              <a:rPr lang="fr-FR" sz="2800" dirty="0" smtClean="0">
                <a:latin typeface="Arial" panose="020B0604020202020204" pitchFamily="34" charset="0"/>
                <a:cs typeface="Arial" panose="020B0604020202020204" pitchFamily="34" charset="0"/>
              </a:rPr>
              <a:t>Félix Fénelon </a:t>
            </a:r>
            <a:endParaRPr lang="fr-FR" sz="2800" dirty="0">
              <a:latin typeface="Arial" panose="020B0604020202020204" pitchFamily="34" charset="0"/>
              <a:cs typeface="Arial" panose="020B0604020202020204" pitchFamily="34" charset="0"/>
            </a:endParaRPr>
          </a:p>
          <a:p>
            <a:endParaRPr lang="fr-FR" sz="2800" b="1" i="1" dirty="0" smtClean="0">
              <a:latin typeface="Arial" panose="020B0604020202020204" pitchFamily="34" charset="0"/>
              <a:cs typeface="Arial" panose="020B0604020202020204" pitchFamily="34" charset="0"/>
            </a:endParaRPr>
          </a:p>
          <a:p>
            <a:endParaRPr lang="fr-FR" sz="2800" i="1" dirty="0">
              <a:latin typeface="Arial" panose="020B0604020202020204" pitchFamily="34" charset="0"/>
              <a:cs typeface="Arial" panose="020B0604020202020204" pitchFamily="34" charset="0"/>
            </a:endParaRPr>
          </a:p>
          <a:p>
            <a:endParaRPr lang="fr-FR" sz="2800" dirty="0" smtClean="0">
              <a:latin typeface="Arial" panose="020B0604020202020204" pitchFamily="34" charset="0"/>
              <a:cs typeface="Arial" panose="020B0604020202020204" pitchFamily="34" charset="0"/>
            </a:endParaRPr>
          </a:p>
          <a:p>
            <a:pPr algn="just"/>
            <a:r>
              <a:rPr lang="fr-FR" sz="2800" dirty="0" smtClean="0">
                <a:latin typeface="Arial" panose="020B0604020202020204" pitchFamily="34" charset="0"/>
                <a:cs typeface="Arial" panose="020B0604020202020204" pitchFamily="34" charset="0"/>
              </a:rPr>
              <a:t>Trop </a:t>
            </a:r>
            <a:r>
              <a:rPr lang="fr-FR" sz="2800" dirty="0">
                <a:latin typeface="Arial" panose="020B0604020202020204" pitchFamily="34" charset="0"/>
                <a:cs typeface="Arial" panose="020B0604020202020204" pitchFamily="34" charset="0"/>
              </a:rPr>
              <a:t>pressé de rejoindre </a:t>
            </a:r>
            <a:r>
              <a:rPr lang="fr-FR" sz="2800" dirty="0" smtClean="0">
                <a:latin typeface="Arial" panose="020B0604020202020204" pitchFamily="34" charset="0"/>
                <a:cs typeface="Arial" panose="020B0604020202020204" pitchFamily="34" charset="0"/>
              </a:rPr>
              <a:t>son père</a:t>
            </a:r>
            <a:r>
              <a:rPr lang="fr-FR" sz="2800" dirty="0">
                <a:latin typeface="Arial" panose="020B0604020202020204" pitchFamily="34" charset="0"/>
                <a:cs typeface="Arial" panose="020B0604020202020204" pitchFamily="34" charset="0"/>
              </a:rPr>
              <a:t>, Pierre Colmar, 5 ans, </a:t>
            </a:r>
            <a:r>
              <a:rPr lang="fr-FR" sz="2800" dirty="0" smtClean="0">
                <a:latin typeface="Arial" panose="020B0604020202020204" pitchFamily="34" charset="0"/>
                <a:cs typeface="Arial" panose="020B0604020202020204" pitchFamily="34" charset="0"/>
              </a:rPr>
              <a:t>quitta sa </a:t>
            </a:r>
            <a:r>
              <a:rPr lang="fr-FR" sz="2800" dirty="0">
                <a:latin typeface="Arial" panose="020B0604020202020204" pitchFamily="34" charset="0"/>
                <a:cs typeface="Arial" panose="020B0604020202020204" pitchFamily="34" charset="0"/>
              </a:rPr>
              <a:t>maman et voulut traverser </a:t>
            </a:r>
            <a:r>
              <a:rPr lang="fr-FR" sz="2800" dirty="0" smtClean="0">
                <a:latin typeface="Arial" panose="020B0604020202020204" pitchFamily="34" charset="0"/>
                <a:cs typeface="Arial" panose="020B0604020202020204" pitchFamily="34" charset="0"/>
              </a:rPr>
              <a:t>la rue</a:t>
            </a:r>
            <a:r>
              <a:rPr lang="fr-FR" sz="2800" dirty="0">
                <a:latin typeface="Arial" panose="020B0604020202020204" pitchFamily="34" charset="0"/>
                <a:cs typeface="Arial" panose="020B0604020202020204" pitchFamily="34" charset="0"/>
              </a:rPr>
              <a:t>. Un tramway l’écrasa</a:t>
            </a:r>
            <a:r>
              <a:rPr lang="fr-FR" dirty="0"/>
              <a:t>.</a:t>
            </a:r>
          </a:p>
        </p:txBody>
      </p:sp>
    </p:spTree>
    <p:extLst>
      <p:ext uri="{BB962C8B-B14F-4D97-AF65-F5344CB8AC3E}">
        <p14:creationId xmlns:p14="http://schemas.microsoft.com/office/powerpoint/2010/main" val="21920509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620688"/>
            <a:ext cx="8280920" cy="5324535"/>
          </a:xfrm>
          <a:prstGeom prst="rect">
            <a:avLst/>
          </a:prstGeom>
        </p:spPr>
        <p:txBody>
          <a:bodyPr wrap="square">
            <a:spAutoFit/>
          </a:bodyPr>
          <a:lstStyle/>
          <a:p>
            <a:r>
              <a:rPr lang="fr-FR" sz="2000" b="1" i="1" dirty="0" smtClean="0">
                <a:latin typeface="Arial" panose="020B0604020202020204" pitchFamily="34" charset="0"/>
                <a:cs typeface="Arial" panose="020B0604020202020204" pitchFamily="34" charset="0"/>
              </a:rPr>
              <a:t>La Marmite</a:t>
            </a:r>
            <a:r>
              <a:rPr lang="fr-FR" sz="2000" i="1" dirty="0" smtClean="0">
                <a:latin typeface="Arial" panose="020B0604020202020204" pitchFamily="34" charset="0"/>
                <a:cs typeface="Arial" panose="020B0604020202020204" pitchFamily="34" charset="0"/>
              </a:rPr>
              <a:t>, </a:t>
            </a:r>
            <a:r>
              <a:rPr lang="fr-FR" sz="2000" dirty="0">
                <a:latin typeface="Arial" panose="020B0604020202020204" pitchFamily="34" charset="0"/>
                <a:cs typeface="Arial" panose="020B0604020202020204" pitchFamily="34" charset="0"/>
              </a:rPr>
              <a:t>Dépêche de </a:t>
            </a:r>
            <a:r>
              <a:rPr lang="fr-FR" sz="2000" dirty="0" smtClean="0">
                <a:latin typeface="Arial" panose="020B0604020202020204" pitchFamily="34" charset="0"/>
                <a:cs typeface="Arial" panose="020B0604020202020204" pitchFamily="34" charset="0"/>
              </a:rPr>
              <a:t>l’AFP</a:t>
            </a:r>
            <a:r>
              <a:rPr lang="fr-FR" sz="2000" i="1" dirty="0" smtClean="0">
                <a:latin typeface="Arial" panose="020B0604020202020204" pitchFamily="34" charset="0"/>
                <a:cs typeface="Arial" panose="020B0604020202020204" pitchFamily="34" charset="0"/>
              </a:rPr>
              <a:t> </a:t>
            </a:r>
          </a:p>
          <a:p>
            <a:endParaRPr lang="fr-FR" sz="2000" i="1" dirty="0">
              <a:latin typeface="Arial" panose="020B0604020202020204" pitchFamily="34" charset="0"/>
              <a:cs typeface="Arial" panose="020B0604020202020204" pitchFamily="34" charset="0"/>
            </a:endParaRPr>
          </a:p>
          <a:p>
            <a:pPr algn="just"/>
            <a:r>
              <a:rPr lang="fr-FR" sz="2000" dirty="0" smtClean="0">
                <a:latin typeface="Arial" panose="020B0604020202020204" pitchFamily="34" charset="0"/>
                <a:cs typeface="Arial" panose="020B0604020202020204" pitchFamily="34" charset="0"/>
              </a:rPr>
              <a:t>Un </a:t>
            </a:r>
            <a:r>
              <a:rPr lang="fr-FR" sz="2000" dirty="0">
                <a:latin typeface="Arial" panose="020B0604020202020204" pitchFamily="34" charset="0"/>
                <a:cs typeface="Arial" panose="020B0604020202020204" pitchFamily="34" charset="0"/>
              </a:rPr>
              <a:t>adolescent s’était introduit en plein jour chez sa voisine </a:t>
            </a:r>
            <a:r>
              <a:rPr lang="fr-FR" sz="2000" dirty="0" smtClean="0">
                <a:latin typeface="Arial" panose="020B0604020202020204" pitchFamily="34" charset="0"/>
                <a:cs typeface="Arial" panose="020B0604020202020204" pitchFamily="34" charset="0"/>
              </a:rPr>
              <a:t>avec l’intention </a:t>
            </a:r>
            <a:r>
              <a:rPr lang="fr-FR" sz="2000" dirty="0">
                <a:latin typeface="Arial" panose="020B0604020202020204" pitchFamily="34" charset="0"/>
                <a:cs typeface="Arial" panose="020B0604020202020204" pitchFamily="34" charset="0"/>
              </a:rPr>
              <a:t>de lui voler son téléviseur. Mais la jeune femme est revenue </a:t>
            </a:r>
            <a:r>
              <a:rPr lang="fr-FR" sz="2000" dirty="0" smtClean="0">
                <a:latin typeface="Arial" panose="020B0604020202020204" pitchFamily="34" charset="0"/>
                <a:cs typeface="Arial" panose="020B0604020202020204" pitchFamily="34" charset="0"/>
              </a:rPr>
              <a:t>du marché </a:t>
            </a:r>
            <a:r>
              <a:rPr lang="fr-FR" sz="2000" dirty="0">
                <a:latin typeface="Arial" panose="020B0604020202020204" pitchFamily="34" charset="0"/>
                <a:cs typeface="Arial" panose="020B0604020202020204" pitchFamily="34" charset="0"/>
              </a:rPr>
              <a:t>plus tôt que prévu en compagnie d’une amie, ce qui a </a:t>
            </a:r>
            <a:r>
              <a:rPr lang="fr-FR" sz="2000" dirty="0" smtClean="0">
                <a:latin typeface="Arial" panose="020B0604020202020204" pitchFamily="34" charset="0"/>
                <a:cs typeface="Arial" panose="020B0604020202020204" pitchFamily="34" charset="0"/>
              </a:rPr>
              <a:t>contraint le </a:t>
            </a:r>
            <a:r>
              <a:rPr lang="fr-FR" sz="2000" dirty="0">
                <a:latin typeface="Arial" panose="020B0604020202020204" pitchFamily="34" charset="0"/>
                <a:cs typeface="Arial" panose="020B0604020202020204" pitchFamily="34" charset="0"/>
              </a:rPr>
              <a:t>voleur à se cacher à la hâte dans le grenier de la maison. </a:t>
            </a:r>
            <a:endParaRPr lang="fr-FR" sz="2000" dirty="0" smtClean="0">
              <a:latin typeface="Arial" panose="020B0604020202020204" pitchFamily="34" charset="0"/>
              <a:cs typeface="Arial" panose="020B0604020202020204" pitchFamily="34" charset="0"/>
            </a:endParaRPr>
          </a:p>
          <a:p>
            <a:pPr algn="just"/>
            <a:r>
              <a:rPr lang="fr-FR" sz="2000" dirty="0" smtClean="0">
                <a:latin typeface="Arial" panose="020B0604020202020204" pitchFamily="34" charset="0"/>
                <a:cs typeface="Arial" panose="020B0604020202020204" pitchFamily="34" charset="0"/>
              </a:rPr>
              <a:t>Là</a:t>
            </a:r>
            <a:r>
              <a:rPr lang="fr-FR" sz="2000" dirty="0">
                <a:latin typeface="Arial" panose="020B0604020202020204" pitchFamily="34" charset="0"/>
                <a:cs typeface="Arial" panose="020B0604020202020204" pitchFamily="34" charset="0"/>
              </a:rPr>
              <a:t>, </a:t>
            </a:r>
            <a:r>
              <a:rPr lang="fr-FR" sz="2000" dirty="0" smtClean="0">
                <a:latin typeface="Arial" panose="020B0604020202020204" pitchFamily="34" charset="0"/>
                <a:cs typeface="Arial" panose="020B0604020202020204" pitchFamily="34" charset="0"/>
              </a:rPr>
              <a:t>par une </a:t>
            </a:r>
            <a:r>
              <a:rPr lang="fr-FR" sz="2000" dirty="0">
                <a:latin typeface="Arial" panose="020B0604020202020204" pitchFamily="34" charset="0"/>
                <a:cs typeface="Arial" panose="020B0604020202020204" pitchFamily="34" charset="0"/>
              </a:rPr>
              <a:t>ouverture, il a assisté à une scène étonnante : les deux femmes </a:t>
            </a:r>
            <a:r>
              <a:rPr lang="fr-FR" sz="2000" dirty="0" smtClean="0">
                <a:latin typeface="Arial" panose="020B0604020202020204" pitchFamily="34" charset="0"/>
                <a:cs typeface="Arial" panose="020B0604020202020204" pitchFamily="34" charset="0"/>
              </a:rPr>
              <a:t>ont commencé </a:t>
            </a:r>
            <a:r>
              <a:rPr lang="fr-FR" sz="2000" dirty="0">
                <a:latin typeface="Arial" panose="020B0604020202020204" pitchFamily="34" charset="0"/>
                <a:cs typeface="Arial" panose="020B0604020202020204" pitchFamily="34" charset="0"/>
              </a:rPr>
              <a:t>à préparer le repas en bavardant puis la propriétaire </a:t>
            </a:r>
            <a:r>
              <a:rPr lang="fr-FR" sz="2000" dirty="0" smtClean="0">
                <a:latin typeface="Arial" panose="020B0604020202020204" pitchFamily="34" charset="0"/>
                <a:cs typeface="Arial" panose="020B0604020202020204" pitchFamily="34" charset="0"/>
              </a:rPr>
              <a:t>s’est absentée </a:t>
            </a:r>
            <a:r>
              <a:rPr lang="fr-FR" sz="2000" dirty="0">
                <a:latin typeface="Arial" panose="020B0604020202020204" pitchFamily="34" charset="0"/>
                <a:cs typeface="Arial" panose="020B0604020202020204" pitchFamily="34" charset="0"/>
              </a:rPr>
              <a:t>et son « amie » en a profité pour verser un poison violent dans </a:t>
            </a:r>
            <a:r>
              <a:rPr lang="fr-FR" sz="2000" dirty="0" smtClean="0">
                <a:latin typeface="Arial" panose="020B0604020202020204" pitchFamily="34" charset="0"/>
                <a:cs typeface="Arial" panose="020B0604020202020204" pitchFamily="34" charset="0"/>
              </a:rPr>
              <a:t>la marmite </a:t>
            </a:r>
            <a:r>
              <a:rPr lang="fr-FR" sz="2000" dirty="0">
                <a:latin typeface="Arial" panose="020B0604020202020204" pitchFamily="34" charset="0"/>
                <a:cs typeface="Arial" panose="020B0604020202020204" pitchFamily="34" charset="0"/>
              </a:rPr>
              <a:t>avant de refuser l’invitation à déjeuner et de partir. </a:t>
            </a:r>
            <a:endParaRPr lang="fr-FR" sz="2000" dirty="0" smtClean="0">
              <a:latin typeface="Arial" panose="020B0604020202020204" pitchFamily="34" charset="0"/>
              <a:cs typeface="Arial" panose="020B0604020202020204" pitchFamily="34" charset="0"/>
            </a:endParaRPr>
          </a:p>
          <a:p>
            <a:pPr algn="just"/>
            <a:endParaRPr lang="fr-FR" sz="2000" dirty="0" smtClean="0">
              <a:latin typeface="Arial" panose="020B0604020202020204" pitchFamily="34" charset="0"/>
              <a:cs typeface="Arial" panose="020B0604020202020204" pitchFamily="34" charset="0"/>
            </a:endParaRPr>
          </a:p>
          <a:p>
            <a:pPr algn="just"/>
            <a:r>
              <a:rPr lang="fr-FR" sz="2000" dirty="0" smtClean="0">
                <a:latin typeface="Arial" panose="020B0604020202020204" pitchFamily="34" charset="0"/>
                <a:cs typeface="Arial" panose="020B0604020202020204" pitchFamily="34" charset="0"/>
              </a:rPr>
              <a:t>Voyant que sa </a:t>
            </a:r>
            <a:r>
              <a:rPr lang="fr-FR" sz="2000" dirty="0">
                <a:latin typeface="Arial" panose="020B0604020202020204" pitchFamily="34" charset="0"/>
                <a:cs typeface="Arial" panose="020B0604020202020204" pitchFamily="34" charset="0"/>
              </a:rPr>
              <a:t>voisine allait passer à table, et de vie à trépas, le jeune voleur s’est </a:t>
            </a:r>
            <a:r>
              <a:rPr lang="fr-FR" sz="2000" dirty="0" smtClean="0">
                <a:latin typeface="Arial" panose="020B0604020202020204" pitchFamily="34" charset="0"/>
                <a:cs typeface="Arial" panose="020B0604020202020204" pitchFamily="34" charset="0"/>
              </a:rPr>
              <a:t>mis à </a:t>
            </a:r>
            <a:r>
              <a:rPr lang="fr-FR" sz="2000" dirty="0">
                <a:latin typeface="Arial" panose="020B0604020202020204" pitchFamily="34" charset="0"/>
                <a:cs typeface="Arial" panose="020B0604020202020204" pitchFamily="34" charset="0"/>
              </a:rPr>
              <a:t>crier depuis le plafond pour la prévenir. </a:t>
            </a:r>
            <a:endParaRPr lang="fr-FR" sz="2000" dirty="0" smtClean="0">
              <a:latin typeface="Arial" panose="020B0604020202020204" pitchFamily="34" charset="0"/>
              <a:cs typeface="Arial" panose="020B0604020202020204" pitchFamily="34" charset="0"/>
            </a:endParaRPr>
          </a:p>
          <a:p>
            <a:pPr algn="just"/>
            <a:r>
              <a:rPr lang="fr-FR" sz="2000" dirty="0" smtClean="0">
                <a:latin typeface="Arial" panose="020B0604020202020204" pitchFamily="34" charset="0"/>
                <a:cs typeface="Arial" panose="020B0604020202020204" pitchFamily="34" charset="0"/>
              </a:rPr>
              <a:t>Après </a:t>
            </a:r>
            <a:r>
              <a:rPr lang="fr-FR" sz="2000" dirty="0">
                <a:latin typeface="Arial" panose="020B0604020202020204" pitchFamily="34" charset="0"/>
                <a:cs typeface="Arial" panose="020B0604020202020204" pitchFamily="34" charset="0"/>
              </a:rPr>
              <a:t>vérification du </a:t>
            </a:r>
            <a:r>
              <a:rPr lang="fr-FR" sz="2000" dirty="0" smtClean="0">
                <a:latin typeface="Arial" panose="020B0604020202020204" pitchFamily="34" charset="0"/>
                <a:cs typeface="Arial" panose="020B0604020202020204" pitchFamily="34" charset="0"/>
              </a:rPr>
              <a:t>contenu de </a:t>
            </a:r>
            <a:r>
              <a:rPr lang="fr-FR" sz="2000" dirty="0">
                <a:latin typeface="Arial" panose="020B0604020202020204" pitchFamily="34" charset="0"/>
                <a:cs typeface="Arial" panose="020B0604020202020204" pitchFamily="34" charset="0"/>
              </a:rPr>
              <a:t>la marmite, la police a arrêté l’empoisonneuse et la rescapée a </a:t>
            </a:r>
            <a:r>
              <a:rPr lang="fr-FR" sz="2000" dirty="0" smtClean="0">
                <a:latin typeface="Arial" panose="020B0604020202020204" pitchFamily="34" charset="0"/>
                <a:cs typeface="Arial" panose="020B0604020202020204" pitchFamily="34" charset="0"/>
              </a:rPr>
              <a:t>offert au </a:t>
            </a:r>
            <a:r>
              <a:rPr lang="fr-FR" sz="2000" dirty="0">
                <a:latin typeface="Arial" panose="020B0604020202020204" pitchFamily="34" charset="0"/>
                <a:cs typeface="Arial" panose="020B0604020202020204" pitchFamily="34" charset="0"/>
              </a:rPr>
              <a:t>petit voleur le téléviseur qu’il convoitait</a:t>
            </a:r>
            <a:r>
              <a:rPr lang="fr-FR"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229258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7279" y="188640"/>
            <a:ext cx="8424936" cy="6186309"/>
          </a:xfrm>
          <a:prstGeom prst="rect">
            <a:avLst/>
          </a:prstGeom>
        </p:spPr>
        <p:txBody>
          <a:bodyPr wrap="square">
            <a:spAutoFit/>
          </a:bodyPr>
          <a:lstStyle/>
          <a:p>
            <a:r>
              <a:rPr lang="fr-FR" b="1" i="1" dirty="0">
                <a:latin typeface="Arial" panose="020B0604020202020204" pitchFamily="34" charset="0"/>
                <a:cs typeface="Arial" panose="020B0604020202020204" pitchFamily="34" charset="0"/>
              </a:rPr>
              <a:t>L’homme à l’oreille coupée</a:t>
            </a:r>
            <a:r>
              <a:rPr lang="fr-FR" dirty="0">
                <a:latin typeface="Arial" panose="020B0604020202020204" pitchFamily="34" charset="0"/>
                <a:cs typeface="Arial" panose="020B0604020202020204" pitchFamily="34" charset="0"/>
              </a:rPr>
              <a:t>, J.-C. </a:t>
            </a:r>
            <a:r>
              <a:rPr lang="fr-FR" dirty="0" err="1">
                <a:latin typeface="Arial" panose="020B0604020202020204" pitchFamily="34" charset="0"/>
                <a:cs typeface="Arial" panose="020B0604020202020204" pitchFamily="34" charset="0"/>
              </a:rPr>
              <a:t>Mourlevat</a:t>
            </a:r>
            <a:endParaRPr lang="fr-FR" dirty="0">
              <a:latin typeface="Arial" panose="020B0604020202020204" pitchFamily="34" charset="0"/>
              <a:cs typeface="Arial" panose="020B0604020202020204" pitchFamily="34" charset="0"/>
            </a:endParaRPr>
          </a:p>
          <a:p>
            <a:r>
              <a:rPr lang="fr-FR" b="1" i="1" dirty="0" smtClean="0">
                <a:latin typeface="Arial" panose="020B0604020202020204" pitchFamily="34" charset="0"/>
                <a:cs typeface="Arial" panose="020B0604020202020204" pitchFamily="34" charset="0"/>
              </a:rPr>
              <a:t>Extrait </a:t>
            </a:r>
            <a:r>
              <a:rPr lang="fr-FR" b="1" i="1" dirty="0">
                <a:latin typeface="Arial" panose="020B0604020202020204" pitchFamily="34" charset="0"/>
                <a:cs typeface="Arial" panose="020B0604020202020204" pitchFamily="34" charset="0"/>
              </a:rPr>
              <a:t>n° </a:t>
            </a:r>
            <a:r>
              <a:rPr lang="fr-FR" b="1" i="1" dirty="0" smtClean="0">
                <a:latin typeface="Arial" panose="020B0604020202020204" pitchFamily="34" charset="0"/>
                <a:cs typeface="Arial" panose="020B0604020202020204" pitchFamily="34" charset="0"/>
              </a:rPr>
              <a:t>1</a:t>
            </a:r>
          </a:p>
          <a:p>
            <a:endParaRPr lang="fr-FR" b="1" dirty="0">
              <a:latin typeface="Arial" panose="020B0604020202020204" pitchFamily="34" charset="0"/>
              <a:cs typeface="Arial" panose="020B0604020202020204" pitchFamily="34" charset="0"/>
            </a:endParaRPr>
          </a:p>
          <a:p>
            <a:pPr algn="just"/>
            <a:r>
              <a:rPr lang="fr-FR" dirty="0">
                <a:latin typeface="Arial" panose="020B0604020202020204" pitchFamily="34" charset="0"/>
                <a:cs typeface="Arial" panose="020B0604020202020204" pitchFamily="34" charset="0"/>
              </a:rPr>
              <a:t>Il y avait dans un port de la Norvège un très vieil homme à qui </a:t>
            </a:r>
            <a:r>
              <a:rPr lang="fr-FR" dirty="0" smtClean="0">
                <a:latin typeface="Arial" panose="020B0604020202020204" pitchFamily="34" charset="0"/>
                <a:cs typeface="Arial" panose="020B0604020202020204" pitchFamily="34" charset="0"/>
              </a:rPr>
              <a:t>manquait une </a:t>
            </a:r>
            <a:r>
              <a:rPr lang="fr-FR" dirty="0">
                <a:latin typeface="Arial" panose="020B0604020202020204" pitchFamily="34" charset="0"/>
                <a:cs typeface="Arial" panose="020B0604020202020204" pitchFamily="34" charset="0"/>
              </a:rPr>
              <a:t>oreille.</a:t>
            </a:r>
          </a:p>
          <a:p>
            <a:pPr algn="just"/>
            <a:r>
              <a:rPr lang="fr-FR" dirty="0">
                <a:latin typeface="Arial" panose="020B0604020202020204" pitchFamily="34" charset="0"/>
                <a:cs typeface="Arial" panose="020B0604020202020204" pitchFamily="34" charset="0"/>
              </a:rPr>
              <a:t>Comment l’as-tu perdue ? lui demandait-on dans </a:t>
            </a:r>
            <a:r>
              <a:rPr lang="fr-FR" dirty="0" smtClean="0">
                <a:latin typeface="Arial" panose="020B0604020202020204" pitchFamily="34" charset="0"/>
                <a:cs typeface="Arial" panose="020B0604020202020204" pitchFamily="34" charset="0"/>
              </a:rPr>
              <a:t>l’auberge où </a:t>
            </a:r>
            <a:r>
              <a:rPr lang="fr-FR" dirty="0">
                <a:latin typeface="Arial" panose="020B0604020202020204" pitchFamily="34" charset="0"/>
                <a:cs typeface="Arial" panose="020B0604020202020204" pitchFamily="34" charset="0"/>
              </a:rPr>
              <a:t>il </a:t>
            </a:r>
            <a:r>
              <a:rPr lang="fr-FR" dirty="0" smtClean="0">
                <a:latin typeface="Arial" panose="020B0604020202020204" pitchFamily="34" charset="0"/>
                <a:cs typeface="Arial" panose="020B0604020202020204" pitchFamily="34" charset="0"/>
              </a:rPr>
              <a:t>venait s’enivrer </a:t>
            </a:r>
            <a:r>
              <a:rPr lang="fr-FR" dirty="0">
                <a:latin typeface="Arial" panose="020B0604020202020204" pitchFamily="34" charset="0"/>
                <a:cs typeface="Arial" panose="020B0604020202020204" pitchFamily="34" charset="0"/>
              </a:rPr>
              <a:t>chaque soir, et il répondait volontiers </a:t>
            </a:r>
            <a:r>
              <a:rPr lang="fr-FR" dirty="0" smtClean="0">
                <a:latin typeface="Arial" panose="020B0604020202020204" pitchFamily="34" charset="0"/>
                <a:cs typeface="Arial" panose="020B0604020202020204" pitchFamily="34" charset="0"/>
              </a:rPr>
              <a:t>:</a:t>
            </a:r>
          </a:p>
          <a:p>
            <a:pPr algn="just"/>
            <a:endParaRPr lang="fr-FR" sz="1050" dirty="0" smtClean="0">
              <a:latin typeface="Arial" panose="020B0604020202020204" pitchFamily="34" charset="0"/>
              <a:cs typeface="Arial" panose="020B0604020202020204" pitchFamily="34" charset="0"/>
            </a:endParaRPr>
          </a:p>
          <a:p>
            <a:pPr algn="just"/>
            <a:endParaRPr lang="fr-FR" sz="1050" dirty="0">
              <a:latin typeface="Arial" panose="020B0604020202020204" pitchFamily="34" charset="0"/>
              <a:cs typeface="Arial" panose="020B0604020202020204" pitchFamily="34" charset="0"/>
            </a:endParaRPr>
          </a:p>
          <a:p>
            <a:pPr algn="just"/>
            <a:r>
              <a:rPr lang="fr-FR" dirty="0">
                <a:latin typeface="Arial" panose="020B0604020202020204" pitchFamily="34" charset="0"/>
                <a:cs typeface="Arial" panose="020B0604020202020204" pitchFamily="34" charset="0"/>
              </a:rPr>
              <a:t>« Oh, ça remonte à loin ! disait-il, j’étais encore un petit </a:t>
            </a:r>
            <a:r>
              <a:rPr lang="fr-FR" dirty="0" smtClean="0">
                <a:latin typeface="Arial" panose="020B0604020202020204" pitchFamily="34" charset="0"/>
                <a:cs typeface="Arial" panose="020B0604020202020204" pitchFamily="34" charset="0"/>
              </a:rPr>
              <a:t>garçon… J’avais </a:t>
            </a:r>
            <a:r>
              <a:rPr lang="fr-FR" dirty="0">
                <a:latin typeface="Arial" panose="020B0604020202020204" pitchFamily="34" charset="0"/>
                <a:cs typeface="Arial" panose="020B0604020202020204" pitchFamily="34" charset="0"/>
              </a:rPr>
              <a:t>neuf ans à peine, alors voyez ! Un cirque ambulant est </a:t>
            </a:r>
            <a:r>
              <a:rPr lang="fr-FR" dirty="0" smtClean="0">
                <a:latin typeface="Arial" panose="020B0604020202020204" pitchFamily="34" charset="0"/>
                <a:cs typeface="Arial" panose="020B0604020202020204" pitchFamily="34" charset="0"/>
              </a:rPr>
              <a:t>passé dans </a:t>
            </a:r>
            <a:r>
              <a:rPr lang="fr-FR" dirty="0">
                <a:latin typeface="Arial" panose="020B0604020202020204" pitchFamily="34" charset="0"/>
                <a:cs typeface="Arial" panose="020B0604020202020204" pitchFamily="34" charset="0"/>
              </a:rPr>
              <a:t>notre village. Ça ne coûtait pas très cher, mais nous étions </a:t>
            </a:r>
            <a:r>
              <a:rPr lang="fr-FR" dirty="0" smtClean="0">
                <a:latin typeface="Arial" panose="020B0604020202020204" pitchFamily="34" charset="0"/>
                <a:cs typeface="Arial" panose="020B0604020202020204" pitchFamily="34" charset="0"/>
              </a:rPr>
              <a:t>pauvres et </a:t>
            </a:r>
            <a:r>
              <a:rPr lang="fr-FR" dirty="0">
                <a:latin typeface="Arial" panose="020B0604020202020204" pitchFamily="34" charset="0"/>
                <a:cs typeface="Arial" panose="020B0604020202020204" pitchFamily="34" charset="0"/>
              </a:rPr>
              <a:t>mes parents ne pouvaient pas me payer l’entrée. Alors, le soir de </a:t>
            </a:r>
            <a:r>
              <a:rPr lang="fr-FR" dirty="0" smtClean="0">
                <a:latin typeface="Arial" panose="020B0604020202020204" pitchFamily="34" charset="0"/>
                <a:cs typeface="Arial" panose="020B0604020202020204" pitchFamily="34" charset="0"/>
              </a:rPr>
              <a:t>la représentation</a:t>
            </a:r>
            <a:r>
              <a:rPr lang="fr-FR" dirty="0">
                <a:latin typeface="Arial" panose="020B0604020202020204" pitchFamily="34" charset="0"/>
                <a:cs typeface="Arial" panose="020B0604020202020204" pitchFamily="34" charset="0"/>
              </a:rPr>
              <a:t>, j’y suis allé en cachette</a:t>
            </a:r>
            <a:r>
              <a:rPr lang="fr-FR" dirty="0" smtClean="0">
                <a:latin typeface="Arial" panose="020B0604020202020204" pitchFamily="34" charset="0"/>
                <a:cs typeface="Arial" panose="020B0604020202020204" pitchFamily="34" charset="0"/>
              </a:rPr>
              <a:t>.</a:t>
            </a:r>
          </a:p>
          <a:p>
            <a:pPr algn="just"/>
            <a:endParaRPr lang="fr-FR" sz="400" dirty="0">
              <a:latin typeface="Arial" panose="020B0604020202020204" pitchFamily="34" charset="0"/>
              <a:cs typeface="Arial" panose="020B0604020202020204" pitchFamily="34" charset="0"/>
            </a:endParaRPr>
          </a:p>
          <a:p>
            <a:pPr algn="just"/>
            <a:r>
              <a:rPr lang="fr-FR" dirty="0">
                <a:latin typeface="Arial" panose="020B0604020202020204" pitchFamily="34" charset="0"/>
                <a:cs typeface="Arial" panose="020B0604020202020204" pitchFamily="34" charset="0"/>
              </a:rPr>
              <a:t>Je me suis faufilé sous la toile du chapiteau, ni vu ni connu, et j’ai </a:t>
            </a:r>
            <a:r>
              <a:rPr lang="fr-FR" dirty="0" smtClean="0">
                <a:latin typeface="Arial" panose="020B0604020202020204" pitchFamily="34" charset="0"/>
                <a:cs typeface="Arial" panose="020B0604020202020204" pitchFamily="34" charset="0"/>
              </a:rPr>
              <a:t>pris place </a:t>
            </a:r>
            <a:r>
              <a:rPr lang="fr-FR" dirty="0">
                <a:latin typeface="Arial" panose="020B0604020202020204" pitchFamily="34" charset="0"/>
                <a:cs typeface="Arial" panose="020B0604020202020204" pitchFamily="34" charset="0"/>
              </a:rPr>
              <a:t>dans les gradins. C’était plein à craquer. La musique </a:t>
            </a:r>
            <a:r>
              <a:rPr lang="fr-FR" dirty="0" smtClean="0">
                <a:latin typeface="Arial" panose="020B0604020202020204" pitchFamily="34" charset="0"/>
                <a:cs typeface="Arial" panose="020B0604020202020204" pitchFamily="34" charset="0"/>
              </a:rPr>
              <a:t>assourdissante, l’odeur </a:t>
            </a:r>
            <a:r>
              <a:rPr lang="fr-FR" dirty="0">
                <a:latin typeface="Arial" panose="020B0604020202020204" pitchFamily="34" charset="0"/>
                <a:cs typeface="Arial" panose="020B0604020202020204" pitchFamily="34" charset="0"/>
              </a:rPr>
              <a:t>forte des animaux, tout ça : j’étais comme ivre. Il y a eu les </a:t>
            </a:r>
            <a:r>
              <a:rPr lang="fr-FR" dirty="0" smtClean="0">
                <a:latin typeface="Arial" panose="020B0604020202020204" pitchFamily="34" charset="0"/>
                <a:cs typeface="Arial" panose="020B0604020202020204" pitchFamily="34" charset="0"/>
              </a:rPr>
              <a:t>chevaux qui </a:t>
            </a:r>
            <a:r>
              <a:rPr lang="fr-FR" dirty="0">
                <a:latin typeface="Arial" panose="020B0604020202020204" pitchFamily="34" charset="0"/>
                <a:cs typeface="Arial" panose="020B0604020202020204" pitchFamily="34" charset="0"/>
              </a:rPr>
              <a:t>tournaient, puis les acrobates-voltigeurs, puis les petits </a:t>
            </a:r>
            <a:r>
              <a:rPr lang="fr-FR" dirty="0" smtClean="0">
                <a:latin typeface="Arial" panose="020B0604020202020204" pitchFamily="34" charset="0"/>
                <a:cs typeface="Arial" panose="020B0604020202020204" pitchFamily="34" charset="0"/>
              </a:rPr>
              <a:t>caniches dressés</a:t>
            </a:r>
            <a:r>
              <a:rPr lang="fr-FR" dirty="0">
                <a:latin typeface="Arial" panose="020B0604020202020204" pitchFamily="34" charset="0"/>
                <a:cs typeface="Arial" panose="020B0604020202020204" pitchFamily="34" charset="0"/>
              </a:rPr>
              <a:t>. J’en restais la bouche ouverte. Quelle émotion pour moi </a:t>
            </a:r>
            <a:r>
              <a:rPr lang="fr-FR" dirty="0" smtClean="0">
                <a:latin typeface="Arial" panose="020B0604020202020204" pitchFamily="34" charset="0"/>
                <a:cs typeface="Arial" panose="020B0604020202020204" pitchFamily="34" charset="0"/>
              </a:rPr>
              <a:t>qui n’avais </a:t>
            </a:r>
            <a:r>
              <a:rPr lang="fr-FR" dirty="0">
                <a:latin typeface="Arial" panose="020B0604020202020204" pitchFamily="34" charset="0"/>
                <a:cs typeface="Arial" panose="020B0604020202020204" pitchFamily="34" charset="0"/>
              </a:rPr>
              <a:t>jamais rien vu ! </a:t>
            </a:r>
            <a:endParaRPr lang="fr-FR" dirty="0" smtClean="0">
              <a:latin typeface="Arial" panose="020B0604020202020204" pitchFamily="34" charset="0"/>
              <a:cs typeface="Arial" panose="020B0604020202020204" pitchFamily="34" charset="0"/>
            </a:endParaRPr>
          </a:p>
          <a:p>
            <a:pPr algn="just"/>
            <a:r>
              <a:rPr lang="fr-FR" dirty="0" smtClean="0">
                <a:latin typeface="Arial" panose="020B0604020202020204" pitchFamily="34" charset="0"/>
                <a:cs typeface="Arial" panose="020B0604020202020204" pitchFamily="34" charset="0"/>
              </a:rPr>
              <a:t>Enfin </a:t>
            </a:r>
            <a:r>
              <a:rPr lang="fr-FR" dirty="0">
                <a:latin typeface="Arial" panose="020B0604020202020204" pitchFamily="34" charset="0"/>
                <a:cs typeface="Arial" panose="020B0604020202020204" pitchFamily="34" charset="0"/>
              </a:rPr>
              <a:t>le directeur du cirque a annoncé un </a:t>
            </a:r>
            <a:r>
              <a:rPr lang="fr-FR" dirty="0" smtClean="0">
                <a:latin typeface="Arial" panose="020B0604020202020204" pitchFamily="34" charset="0"/>
                <a:cs typeface="Arial" panose="020B0604020202020204" pitchFamily="34" charset="0"/>
              </a:rPr>
              <a:t>numéro de </a:t>
            </a:r>
            <a:r>
              <a:rPr lang="fr-FR" dirty="0">
                <a:latin typeface="Arial" panose="020B0604020202020204" pitchFamily="34" charset="0"/>
                <a:cs typeface="Arial" panose="020B0604020202020204" pitchFamily="34" charset="0"/>
              </a:rPr>
              <a:t>fouet. J’ai oublié le nom de l’artiste, </a:t>
            </a:r>
            <a:r>
              <a:rPr lang="fr-FR" dirty="0" err="1">
                <a:latin typeface="Arial" panose="020B0604020202020204" pitchFamily="34" charset="0"/>
                <a:cs typeface="Arial" panose="020B0604020202020204" pitchFamily="34" charset="0"/>
              </a:rPr>
              <a:t>Pacito</a:t>
            </a:r>
            <a:r>
              <a:rPr lang="fr-FR" dirty="0">
                <a:latin typeface="Arial" panose="020B0604020202020204" pitchFamily="34" charset="0"/>
                <a:cs typeface="Arial" panose="020B0604020202020204" pitchFamily="34" charset="0"/>
              </a:rPr>
              <a:t>, Pancho, un nom </a:t>
            </a:r>
            <a:r>
              <a:rPr lang="fr-FR" dirty="0" smtClean="0">
                <a:latin typeface="Arial" panose="020B0604020202020204" pitchFamily="34" charset="0"/>
                <a:cs typeface="Arial" panose="020B0604020202020204" pitchFamily="34" charset="0"/>
              </a:rPr>
              <a:t>comme ça</a:t>
            </a:r>
            <a:r>
              <a:rPr lang="fr-FR" dirty="0">
                <a:latin typeface="Arial" panose="020B0604020202020204" pitchFamily="34" charset="0"/>
                <a:cs typeface="Arial" panose="020B0604020202020204" pitchFamily="34" charset="0"/>
              </a:rPr>
              <a:t>. Il s’est avancé, dans sa tenue de cow-boy, accompagné de son </a:t>
            </a:r>
            <a:r>
              <a:rPr lang="fr-FR" dirty="0" smtClean="0">
                <a:latin typeface="Arial" panose="020B0604020202020204" pitchFamily="34" charset="0"/>
                <a:cs typeface="Arial" panose="020B0604020202020204" pitchFamily="34" charset="0"/>
              </a:rPr>
              <a:t>assistante en </a:t>
            </a:r>
            <a:r>
              <a:rPr lang="fr-FR" dirty="0">
                <a:latin typeface="Arial" panose="020B0604020202020204" pitchFamily="34" charset="0"/>
                <a:cs typeface="Arial" panose="020B0604020202020204" pitchFamily="34" charset="0"/>
              </a:rPr>
              <a:t>maillot de bain. Et clac ! Clac ! ça a commencé. </a:t>
            </a:r>
            <a:r>
              <a:rPr lang="fr-FR" dirty="0" smtClean="0">
                <a:latin typeface="Arial" panose="020B0604020202020204" pitchFamily="34" charset="0"/>
                <a:cs typeface="Arial" panose="020B0604020202020204" pitchFamily="34" charset="0"/>
              </a:rPr>
              <a:t>»</a:t>
            </a:r>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9768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476672"/>
            <a:ext cx="8136904" cy="5416868"/>
          </a:xfrm>
          <a:prstGeom prst="rect">
            <a:avLst/>
          </a:prstGeom>
        </p:spPr>
        <p:txBody>
          <a:bodyPr wrap="square">
            <a:spAutoFit/>
          </a:bodyPr>
          <a:lstStyle/>
          <a:p>
            <a:r>
              <a:rPr lang="fr-FR" sz="2400" b="1" i="1" dirty="0">
                <a:latin typeface="Arial" panose="020B0604020202020204" pitchFamily="34" charset="0"/>
                <a:cs typeface="Arial" panose="020B0604020202020204" pitchFamily="34" charset="0"/>
              </a:rPr>
              <a:t>L’homme à l’oreille coupée</a:t>
            </a:r>
            <a:r>
              <a:rPr lang="fr-FR" sz="2400" dirty="0">
                <a:latin typeface="Arial" panose="020B0604020202020204" pitchFamily="34" charset="0"/>
                <a:cs typeface="Arial" panose="020B0604020202020204" pitchFamily="34" charset="0"/>
              </a:rPr>
              <a:t>, J.-C. </a:t>
            </a:r>
            <a:r>
              <a:rPr lang="fr-FR" sz="2400" dirty="0" err="1">
                <a:latin typeface="Arial" panose="020B0604020202020204" pitchFamily="34" charset="0"/>
                <a:cs typeface="Arial" panose="020B0604020202020204" pitchFamily="34" charset="0"/>
              </a:rPr>
              <a:t>Mourlevat</a:t>
            </a:r>
            <a:endParaRPr lang="fr-FR" sz="2400" dirty="0">
              <a:latin typeface="Arial" panose="020B0604020202020204" pitchFamily="34" charset="0"/>
              <a:cs typeface="Arial" panose="020B0604020202020204" pitchFamily="34" charset="0"/>
            </a:endParaRPr>
          </a:p>
          <a:p>
            <a:r>
              <a:rPr lang="fr-FR" sz="2400" b="1" i="1" dirty="0">
                <a:latin typeface="Arial" panose="020B0604020202020204" pitchFamily="34" charset="0"/>
                <a:cs typeface="Arial" panose="020B0604020202020204" pitchFamily="34" charset="0"/>
              </a:rPr>
              <a:t>Extrait n° </a:t>
            </a:r>
            <a:r>
              <a:rPr lang="fr-FR" sz="2400" b="1" dirty="0" smtClean="0">
                <a:latin typeface="Arial" panose="020B0604020202020204" pitchFamily="34" charset="0"/>
                <a:cs typeface="Arial" panose="020B0604020202020204" pitchFamily="34" charset="0"/>
              </a:rPr>
              <a:t>2</a:t>
            </a:r>
            <a:endParaRPr lang="fr-FR" sz="2400" b="1" dirty="0">
              <a:latin typeface="Arial" panose="020B0604020202020204" pitchFamily="34" charset="0"/>
              <a:cs typeface="Arial" panose="020B0604020202020204" pitchFamily="34" charset="0"/>
            </a:endParaRPr>
          </a:p>
          <a:p>
            <a:r>
              <a:rPr lang="fr-FR" dirty="0"/>
              <a:t> </a:t>
            </a:r>
            <a:endParaRPr lang="fr-FR" dirty="0" smtClean="0"/>
          </a:p>
          <a:p>
            <a:pPr algn="just"/>
            <a:r>
              <a:rPr lang="fr-FR" sz="2800" dirty="0" smtClean="0"/>
              <a:t>D’abord </a:t>
            </a:r>
            <a:r>
              <a:rPr lang="fr-FR" sz="2800" dirty="0"/>
              <a:t>l’assistante a mis une longue cigarette de papier dans sa bouche. Clac ! Au premier coup de fouet, la cigarette a perdu un centimètre. Clac ! A chaque coup elle en perdait un de plus, </a:t>
            </a:r>
            <a:r>
              <a:rPr lang="fr-FR" sz="2800" dirty="0" smtClean="0"/>
              <a:t>jusqu‘à </a:t>
            </a:r>
            <a:r>
              <a:rPr lang="fr-FR" sz="2800" dirty="0"/>
              <a:t>ce qu’il n’en reste qu’un minuscule mégot. Alors elle a avancé ses lèvres maquillées de rouge, comme pour donner un baiser, puis elle a légèrement basculé la tête en arrière, pour ne pas se faire couper le bout du nez je suppose. Il a y a eu un roulement de tambour, et clac ! le mégot a volé ! </a:t>
            </a:r>
          </a:p>
        </p:txBody>
      </p:sp>
    </p:spTree>
    <p:extLst>
      <p:ext uri="{BB962C8B-B14F-4D97-AF65-F5344CB8AC3E}">
        <p14:creationId xmlns:p14="http://schemas.microsoft.com/office/powerpoint/2010/main" val="3434680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2876" y="908720"/>
            <a:ext cx="6661492" cy="4154984"/>
          </a:xfrm>
          <a:prstGeom prst="rect">
            <a:avLst/>
          </a:prstGeom>
          <a:noFill/>
        </p:spPr>
        <p:txBody>
          <a:bodyPr wrap="square" lIns="91440" tIns="45720" rIns="91440" bIns="45720">
            <a:spAutoFit/>
          </a:bodyPr>
          <a:lstStyle/>
          <a:p>
            <a:pPr algn="ctr"/>
            <a:r>
              <a:rPr lang="fr-FR" sz="66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EntRER</a:t>
            </a:r>
            <a:r>
              <a:rPr lang="fr-FR" sz="6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p>
          <a:p>
            <a:pPr algn="ctr"/>
            <a:r>
              <a:rPr lang="fr-FR" sz="6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DANS L’ECRIT</a:t>
            </a:r>
          </a:p>
          <a:p>
            <a:pPr algn="ctr"/>
            <a:endParaRPr lang="fr-FR" sz="6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r>
              <a:rPr lang="fr-FR" sz="6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Par la lecture</a:t>
            </a:r>
            <a:endParaRPr lang="fr-FR" sz="66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1464411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548680"/>
            <a:ext cx="8352928" cy="4524315"/>
          </a:xfrm>
          <a:prstGeom prst="rect">
            <a:avLst/>
          </a:prstGeom>
        </p:spPr>
        <p:txBody>
          <a:bodyPr wrap="square">
            <a:spAutoFit/>
          </a:bodyPr>
          <a:lstStyle/>
          <a:p>
            <a:r>
              <a:rPr lang="fr-FR" sz="2400" b="1" i="1" dirty="0">
                <a:latin typeface="Arial" panose="020B0604020202020204" pitchFamily="34" charset="0"/>
                <a:cs typeface="Arial" panose="020B0604020202020204" pitchFamily="34" charset="0"/>
              </a:rPr>
              <a:t>L’homme à l’oreille coupée</a:t>
            </a:r>
            <a:r>
              <a:rPr lang="fr-FR" sz="2400" dirty="0">
                <a:latin typeface="Arial" panose="020B0604020202020204" pitchFamily="34" charset="0"/>
                <a:cs typeface="Arial" panose="020B0604020202020204" pitchFamily="34" charset="0"/>
              </a:rPr>
              <a:t>, J.-C. </a:t>
            </a:r>
            <a:r>
              <a:rPr lang="fr-FR" sz="2400" dirty="0" err="1">
                <a:latin typeface="Arial" panose="020B0604020202020204" pitchFamily="34" charset="0"/>
                <a:cs typeface="Arial" panose="020B0604020202020204" pitchFamily="34" charset="0"/>
              </a:rPr>
              <a:t>Mourlevat</a:t>
            </a:r>
            <a:endParaRPr lang="fr-FR" sz="2400" dirty="0">
              <a:latin typeface="Arial" panose="020B0604020202020204" pitchFamily="34" charset="0"/>
              <a:cs typeface="Arial" panose="020B0604020202020204" pitchFamily="34" charset="0"/>
            </a:endParaRPr>
          </a:p>
          <a:p>
            <a:r>
              <a:rPr lang="fr-FR" sz="2400" b="1" i="1" dirty="0">
                <a:latin typeface="Arial" panose="020B0604020202020204" pitchFamily="34" charset="0"/>
                <a:cs typeface="Arial" panose="020B0604020202020204" pitchFamily="34" charset="0"/>
              </a:rPr>
              <a:t>Extrait n° </a:t>
            </a:r>
            <a:r>
              <a:rPr lang="fr-FR" sz="2400" b="1" i="1" dirty="0" smtClean="0">
                <a:latin typeface="Arial" panose="020B0604020202020204" pitchFamily="34" charset="0"/>
                <a:cs typeface="Arial" panose="020B0604020202020204" pitchFamily="34" charset="0"/>
              </a:rPr>
              <a:t>3</a:t>
            </a:r>
          </a:p>
          <a:p>
            <a:endParaRPr lang="fr-FR" sz="2400" b="1" dirty="0">
              <a:latin typeface="Arial" panose="020B0604020202020204" pitchFamily="34" charset="0"/>
              <a:cs typeface="Arial" panose="020B0604020202020204" pitchFamily="34" charset="0"/>
            </a:endParaRPr>
          </a:p>
          <a:p>
            <a:endParaRPr lang="fr-FR" sz="2400" b="1" dirty="0" smtClean="0">
              <a:latin typeface="Arial" panose="020B0604020202020204" pitchFamily="34" charset="0"/>
              <a:cs typeface="Arial" panose="020B0604020202020204" pitchFamily="34" charset="0"/>
            </a:endParaRPr>
          </a:p>
          <a:p>
            <a:endParaRPr lang="fr-FR" sz="2400" b="1" dirty="0" smtClean="0">
              <a:latin typeface="Arial" panose="020B0604020202020204" pitchFamily="34" charset="0"/>
              <a:cs typeface="Arial" panose="020B0604020202020204" pitchFamily="34" charset="0"/>
            </a:endParaRPr>
          </a:p>
          <a:p>
            <a:pPr algn="just"/>
            <a:r>
              <a:rPr lang="fr-FR" sz="2400" dirty="0" smtClean="0">
                <a:latin typeface="Arial" panose="020B0604020202020204" pitchFamily="34" charset="0"/>
                <a:cs typeface="Arial" panose="020B0604020202020204" pitchFamily="34" charset="0"/>
              </a:rPr>
              <a:t>Ensuite </a:t>
            </a:r>
            <a:r>
              <a:rPr lang="fr-FR" sz="2400" dirty="0">
                <a:latin typeface="Arial" panose="020B0604020202020204" pitchFamily="34" charset="0"/>
                <a:cs typeface="Arial" panose="020B0604020202020204" pitchFamily="34" charset="0"/>
              </a:rPr>
              <a:t>ils ont demandé un volontaire. C’est juste à ce </a:t>
            </a:r>
            <a:r>
              <a:rPr lang="fr-FR" sz="2400" dirty="0" smtClean="0">
                <a:latin typeface="Arial" panose="020B0604020202020204" pitchFamily="34" charset="0"/>
                <a:cs typeface="Arial" panose="020B0604020202020204" pitchFamily="34" charset="0"/>
              </a:rPr>
              <a:t>moment-là que </a:t>
            </a:r>
            <a:r>
              <a:rPr lang="fr-FR" sz="2400" dirty="0">
                <a:latin typeface="Arial" panose="020B0604020202020204" pitchFamily="34" charset="0"/>
                <a:cs typeface="Arial" panose="020B0604020202020204" pitchFamily="34" charset="0"/>
              </a:rPr>
              <a:t>j’ai vu un camarade d’école en face de moi, de l’autre côté de la </a:t>
            </a:r>
            <a:r>
              <a:rPr lang="fr-FR" sz="2400" dirty="0" smtClean="0">
                <a:latin typeface="Arial" panose="020B0604020202020204" pitchFamily="34" charset="0"/>
                <a:cs typeface="Arial" panose="020B0604020202020204" pitchFamily="34" charset="0"/>
              </a:rPr>
              <a:t>piste.  Il </a:t>
            </a:r>
            <a:r>
              <a:rPr lang="fr-FR" sz="2400" dirty="0">
                <a:latin typeface="Arial" panose="020B0604020202020204" pitchFamily="34" charset="0"/>
                <a:cs typeface="Arial" panose="020B0604020202020204" pitchFamily="34" charset="0"/>
              </a:rPr>
              <a:t>me faisait de grands signes</a:t>
            </a:r>
            <a:r>
              <a:rPr lang="fr-FR" sz="2400" dirty="0" smtClean="0">
                <a:latin typeface="Arial" panose="020B0604020202020204" pitchFamily="34" charset="0"/>
                <a:cs typeface="Arial" panose="020B0604020202020204" pitchFamily="34" charset="0"/>
              </a:rPr>
              <a:t>.</a:t>
            </a:r>
          </a:p>
          <a:p>
            <a:pPr algn="just"/>
            <a:endParaRPr lang="fr-FR" sz="2400" dirty="0" smtClean="0">
              <a:latin typeface="Arial" panose="020B0604020202020204" pitchFamily="34" charset="0"/>
              <a:cs typeface="Arial" panose="020B0604020202020204" pitchFamily="34" charset="0"/>
            </a:endParaRPr>
          </a:p>
          <a:p>
            <a:pPr algn="just"/>
            <a:r>
              <a:rPr lang="fr-FR" sz="2400" dirty="0" smtClean="0">
                <a:latin typeface="Arial" panose="020B0604020202020204" pitchFamily="34" charset="0"/>
                <a:cs typeface="Arial" panose="020B0604020202020204" pitchFamily="34" charset="0"/>
              </a:rPr>
              <a:t>J’ai </a:t>
            </a:r>
            <a:r>
              <a:rPr lang="fr-FR" sz="2400" dirty="0">
                <a:latin typeface="Arial" panose="020B0604020202020204" pitchFamily="34" charset="0"/>
                <a:cs typeface="Arial" panose="020B0604020202020204" pitchFamily="34" charset="0"/>
              </a:rPr>
              <a:t>levé le bras pour lui répondre et ils </a:t>
            </a:r>
            <a:r>
              <a:rPr lang="fr-FR" sz="2400" dirty="0" smtClean="0">
                <a:latin typeface="Arial" panose="020B0604020202020204" pitchFamily="34" charset="0"/>
                <a:cs typeface="Arial" panose="020B0604020202020204" pitchFamily="34" charset="0"/>
              </a:rPr>
              <a:t>ont cru </a:t>
            </a:r>
            <a:r>
              <a:rPr lang="fr-FR" sz="2400" dirty="0">
                <a:latin typeface="Arial" panose="020B0604020202020204" pitchFamily="34" charset="0"/>
                <a:cs typeface="Arial" panose="020B0604020202020204" pitchFamily="34" charset="0"/>
              </a:rPr>
              <a:t>que je voulais venir ! Ils m’ont mis une cigarette de papier dans </a:t>
            </a:r>
            <a:r>
              <a:rPr lang="fr-FR" sz="2400" dirty="0" smtClean="0">
                <a:latin typeface="Arial" panose="020B0604020202020204" pitchFamily="34" charset="0"/>
                <a:cs typeface="Arial" panose="020B0604020202020204" pitchFamily="34" charset="0"/>
              </a:rPr>
              <a:t>les oreilles</a:t>
            </a:r>
            <a:r>
              <a:rPr lang="fr-FR" sz="2400" dirty="0">
                <a:latin typeface="Arial" panose="020B0604020202020204" pitchFamily="34" charset="0"/>
                <a:cs typeface="Arial" panose="020B0604020202020204" pitchFamily="34" charset="0"/>
              </a:rPr>
              <a:t>. Une dans chaque. </a:t>
            </a:r>
            <a:endParaRPr lang="fr-FR"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1379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17600" y="260648"/>
            <a:ext cx="6414640" cy="1015663"/>
          </a:xfrm>
          <a:prstGeom prst="rect">
            <a:avLst/>
          </a:prstGeom>
          <a:solidFill>
            <a:schemeClr val="accent1">
              <a:lumMod val="20000"/>
              <a:lumOff val="80000"/>
            </a:schemeClr>
          </a:solidFill>
        </p:spPr>
        <p:txBody>
          <a:bodyPr wrap="square" rtlCol="0">
            <a:spAutoFit/>
          </a:bodyPr>
          <a:lstStyle/>
          <a:p>
            <a:r>
              <a:rPr lang="fr-FR" sz="2400" b="1" dirty="0" err="1" smtClean="0">
                <a:latin typeface="Arial" panose="020B0604020202020204" pitchFamily="34" charset="0"/>
                <a:cs typeface="Arial" panose="020B0604020202020204" pitchFamily="34" charset="0"/>
              </a:rPr>
              <a:t>Lector</a:t>
            </a:r>
            <a:r>
              <a:rPr lang="fr-FR" sz="2400" b="1" dirty="0" smtClean="0">
                <a:latin typeface="Arial" panose="020B0604020202020204" pitchFamily="34" charset="0"/>
                <a:cs typeface="Arial" panose="020B0604020202020204" pitchFamily="34" charset="0"/>
              </a:rPr>
              <a:t> &amp; </a:t>
            </a:r>
            <a:r>
              <a:rPr lang="fr-FR" sz="2400" b="1" dirty="0" err="1" smtClean="0">
                <a:latin typeface="Arial" panose="020B0604020202020204" pitchFamily="34" charset="0"/>
                <a:cs typeface="Arial" panose="020B0604020202020204" pitchFamily="34" charset="0"/>
              </a:rPr>
              <a:t>Lectrix</a:t>
            </a:r>
            <a:r>
              <a:rPr lang="fr-FR" sz="2400" b="1" dirty="0" smtClean="0">
                <a:latin typeface="Arial" panose="020B0604020202020204" pitchFamily="34" charset="0"/>
                <a:cs typeface="Arial" panose="020B0604020202020204" pitchFamily="34" charset="0"/>
              </a:rPr>
              <a:t> Collège</a:t>
            </a:r>
          </a:p>
          <a:p>
            <a:endParaRPr lang="fr-FR" sz="1100" b="1" dirty="0" smtClean="0">
              <a:latin typeface="Arial" panose="020B0604020202020204" pitchFamily="34" charset="0"/>
              <a:cs typeface="Arial" panose="020B0604020202020204" pitchFamily="34" charset="0"/>
            </a:endParaRPr>
          </a:p>
          <a:p>
            <a:r>
              <a:rPr lang="fr-FR" sz="2400" dirty="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apprendre à comprendre les textes </a:t>
            </a:r>
            <a:r>
              <a:rPr lang="fr-FR" dirty="0" smtClean="0"/>
              <a:t> </a:t>
            </a:r>
            <a:endParaRPr lang="fr-FR" dirty="0"/>
          </a:p>
        </p:txBody>
      </p:sp>
      <p:sp>
        <p:nvSpPr>
          <p:cNvPr id="5" name="ZoneTexte 4"/>
          <p:cNvSpPr txBox="1"/>
          <p:nvPr/>
        </p:nvSpPr>
        <p:spPr>
          <a:xfrm>
            <a:off x="329431" y="1988840"/>
            <a:ext cx="8496944" cy="3662541"/>
          </a:xfrm>
          <a:prstGeom prst="rect">
            <a:avLst/>
          </a:prstGeom>
          <a:noFill/>
        </p:spPr>
        <p:txBody>
          <a:bodyPr wrap="square" rtlCol="0">
            <a:spAutoFit/>
          </a:bodyPr>
          <a:lstStyle/>
          <a:p>
            <a:r>
              <a:rPr lang="fr-FR" b="1" cap="all" dirty="0" smtClean="0">
                <a:latin typeface="Arial" panose="020B0604020202020204" pitchFamily="34" charset="0"/>
                <a:cs typeface="Arial" panose="020B0604020202020204" pitchFamily="34" charset="0"/>
              </a:rPr>
              <a:t>Lire entre les lignes</a:t>
            </a:r>
            <a:r>
              <a:rPr lang="fr-FR" cap="all" dirty="0" smtClean="0">
                <a:latin typeface="Arial" panose="020B0604020202020204" pitchFamily="34" charset="0"/>
                <a:cs typeface="Arial" panose="020B0604020202020204" pitchFamily="34" charset="0"/>
              </a:rPr>
              <a:t> </a:t>
            </a:r>
          </a:p>
          <a:p>
            <a:r>
              <a:rPr lang="fr-FR" dirty="0">
                <a:latin typeface="Arial" panose="020B0604020202020204" pitchFamily="34" charset="0"/>
                <a:cs typeface="Arial" panose="020B0604020202020204" pitchFamily="34" charset="0"/>
              </a:rPr>
              <a:t>	</a:t>
            </a:r>
            <a:endParaRPr lang="fr-FR" dirty="0" smtClean="0">
              <a:latin typeface="Arial" panose="020B0604020202020204" pitchFamily="34" charset="0"/>
              <a:cs typeface="Arial" panose="020B0604020202020204" pitchFamily="34" charset="0"/>
            </a:endParaRPr>
          </a:p>
          <a:p>
            <a:r>
              <a:rPr lang="fr-FR" dirty="0">
                <a:latin typeface="Arial" panose="020B0604020202020204" pitchFamily="34" charset="0"/>
                <a:cs typeface="Arial" panose="020B0604020202020204" pitchFamily="34" charset="0"/>
              </a:rPr>
              <a:t>	</a:t>
            </a:r>
            <a:r>
              <a:rPr lang="fr-FR" b="1" dirty="0" smtClean="0">
                <a:latin typeface="Arial" panose="020B0604020202020204" pitchFamily="34" charset="0"/>
                <a:cs typeface="Arial" panose="020B0604020202020204" pitchFamily="34" charset="0"/>
              </a:rPr>
              <a:t>1. Remplacer les blancs du texte </a:t>
            </a:r>
          </a:p>
          <a:p>
            <a:endParaRPr lang="fr-FR" b="1" dirty="0" smtClean="0">
              <a:latin typeface="Arial" panose="020B0604020202020204" pitchFamily="34" charset="0"/>
              <a:cs typeface="Arial" panose="020B0604020202020204" pitchFamily="34" charset="0"/>
            </a:endParaRPr>
          </a:p>
          <a:p>
            <a:r>
              <a:rPr lang="fr-FR" dirty="0">
                <a:latin typeface="Arial" panose="020B0604020202020204" pitchFamily="34" charset="0"/>
                <a:cs typeface="Arial" panose="020B0604020202020204" pitchFamily="34" charset="0"/>
              </a:rPr>
              <a:t>	</a:t>
            </a:r>
            <a:r>
              <a:rPr lang="fr-FR" dirty="0" smtClean="0">
                <a:latin typeface="Arial" panose="020B0604020202020204" pitchFamily="34" charset="0"/>
                <a:cs typeface="Arial" panose="020B0604020202020204" pitchFamily="34" charset="0"/>
              </a:rPr>
              <a:t>	Félix Fénelon , </a:t>
            </a:r>
            <a:r>
              <a:rPr lang="fr-FR" i="1" dirty="0">
                <a:latin typeface="Arial" panose="020B0604020202020204" pitchFamily="34" charset="0"/>
                <a:cs typeface="Arial" panose="020B0604020202020204" pitchFamily="34" charset="0"/>
              </a:rPr>
              <a:t>N</a:t>
            </a:r>
            <a:r>
              <a:rPr lang="fr-FR" i="1" dirty="0" smtClean="0">
                <a:latin typeface="Arial" panose="020B0604020202020204" pitchFamily="34" charset="0"/>
                <a:cs typeface="Arial" panose="020B0604020202020204" pitchFamily="34" charset="0"/>
              </a:rPr>
              <a:t>ouvelles en trois lignes : Godillot</a:t>
            </a:r>
          </a:p>
          <a:p>
            <a:endParaRPr lang="fr-FR"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	</a:t>
            </a:r>
            <a:r>
              <a:rPr lang="fr-FR" b="1" dirty="0" smtClean="0">
                <a:latin typeface="Arial" panose="020B0604020202020204" pitchFamily="34" charset="0"/>
                <a:cs typeface="Arial" panose="020B0604020202020204" pitchFamily="34" charset="0"/>
              </a:rPr>
              <a:t>2. Expliquer l’implicite</a:t>
            </a:r>
          </a:p>
          <a:p>
            <a:endParaRPr lang="fr-FR" b="1" dirty="0" smtClean="0">
              <a:latin typeface="Arial" panose="020B0604020202020204" pitchFamily="34" charset="0"/>
              <a:cs typeface="Arial" panose="020B0604020202020204" pitchFamily="34" charset="0"/>
            </a:endParaRPr>
          </a:p>
          <a:p>
            <a:r>
              <a:rPr lang="fr-FR" dirty="0">
                <a:latin typeface="Arial" panose="020B0604020202020204" pitchFamily="34" charset="0"/>
                <a:cs typeface="Arial" panose="020B0604020202020204" pitchFamily="34" charset="0"/>
              </a:rPr>
              <a:t>	</a:t>
            </a:r>
            <a:r>
              <a:rPr lang="fr-FR" dirty="0" smtClean="0">
                <a:latin typeface="Arial" panose="020B0604020202020204" pitchFamily="34" charset="0"/>
                <a:cs typeface="Arial" panose="020B0604020202020204" pitchFamily="34" charset="0"/>
              </a:rPr>
              <a:t>	Article paru dans l’Alsace, </a:t>
            </a:r>
            <a:r>
              <a:rPr lang="fr-FR" i="1" dirty="0" smtClean="0">
                <a:latin typeface="Arial" panose="020B0604020202020204" pitchFamily="34" charset="0"/>
                <a:cs typeface="Arial" panose="020B0604020202020204" pitchFamily="34" charset="0"/>
              </a:rPr>
              <a:t>Le chat et le saumon  </a:t>
            </a:r>
            <a:r>
              <a:rPr lang="fr-FR" dirty="0">
                <a:latin typeface="Arial" panose="020B0604020202020204" pitchFamily="34" charset="0"/>
                <a:cs typeface="Arial" panose="020B0604020202020204" pitchFamily="34" charset="0"/>
              </a:rPr>
              <a:t>	</a:t>
            </a:r>
            <a:endParaRPr lang="fr-FR"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 </a:t>
            </a:r>
            <a:endParaRPr lang="fr-FR" dirty="0" smtClean="0">
              <a:latin typeface="Arial" panose="020B0604020202020204" pitchFamily="34" charset="0"/>
              <a:cs typeface="Arial" panose="020B0604020202020204" pitchFamily="34" charset="0"/>
            </a:endParaRPr>
          </a:p>
          <a:p>
            <a:r>
              <a:rPr lang="fr-FR" dirty="0">
                <a:latin typeface="Arial" panose="020B0604020202020204" pitchFamily="34" charset="0"/>
                <a:cs typeface="Arial" panose="020B0604020202020204" pitchFamily="34" charset="0"/>
              </a:rPr>
              <a:t>	</a:t>
            </a:r>
            <a:r>
              <a:rPr lang="fr-FR" b="1" dirty="0" smtClean="0">
                <a:latin typeface="Arial" panose="020B0604020202020204" pitchFamily="34" charset="0"/>
                <a:cs typeface="Arial" panose="020B0604020202020204" pitchFamily="34" charset="0"/>
              </a:rPr>
              <a:t>3. De l’explication de faits divers à celle d’autres genres textuels</a:t>
            </a:r>
          </a:p>
          <a:p>
            <a:r>
              <a:rPr lang="fr-FR" dirty="0">
                <a:latin typeface="Arial" panose="020B0604020202020204" pitchFamily="34" charset="0"/>
                <a:cs typeface="Arial" panose="020B0604020202020204" pitchFamily="34" charset="0"/>
              </a:rPr>
              <a:t>	</a:t>
            </a:r>
            <a:r>
              <a:rPr lang="fr-FR" dirty="0" smtClean="0">
                <a:latin typeface="Arial" panose="020B0604020202020204" pitchFamily="34" charset="0"/>
                <a:cs typeface="Arial" panose="020B0604020202020204" pitchFamily="34" charset="0"/>
              </a:rPr>
              <a:t>			</a:t>
            </a:r>
          </a:p>
          <a:p>
            <a:r>
              <a:rPr lang="fr-FR" dirty="0">
                <a:latin typeface="Arial" panose="020B0604020202020204" pitchFamily="34" charset="0"/>
                <a:cs typeface="Arial" panose="020B0604020202020204" pitchFamily="34" charset="0"/>
              </a:rPr>
              <a:t>	</a:t>
            </a:r>
            <a:r>
              <a:rPr lang="fr-FR" dirty="0" smtClean="0">
                <a:latin typeface="Arial" panose="020B0604020202020204" pitchFamily="34" charset="0"/>
                <a:cs typeface="Arial" panose="020B0604020202020204" pitchFamily="34" charset="0"/>
              </a:rPr>
              <a:t>	Roald Dahl, </a:t>
            </a:r>
            <a:r>
              <a:rPr lang="fr-FR" i="1" dirty="0">
                <a:latin typeface="Arial" panose="020B0604020202020204" pitchFamily="34" charset="0"/>
                <a:cs typeface="Arial" panose="020B0604020202020204" pitchFamily="34" charset="0"/>
              </a:rPr>
              <a:t>Coup de </a:t>
            </a:r>
            <a:r>
              <a:rPr lang="fr-FR" i="1" dirty="0" smtClean="0">
                <a:latin typeface="Arial" panose="020B0604020202020204" pitchFamily="34" charset="0"/>
                <a:cs typeface="Arial" panose="020B0604020202020204" pitchFamily="34" charset="0"/>
              </a:rPr>
              <a:t>gigot</a:t>
            </a:r>
            <a:r>
              <a:rPr lang="fr-FR" dirty="0" smtClean="0">
                <a:latin typeface="Arial" panose="020B0604020202020204" pitchFamily="34" charset="0"/>
                <a:cs typeface="Arial" panose="020B0604020202020204" pitchFamily="34" charset="0"/>
              </a:rPr>
              <a:t> </a:t>
            </a:r>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36032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404664"/>
            <a:ext cx="8229600" cy="4525963"/>
          </a:xfrm>
        </p:spPr>
        <p:txBody>
          <a:bodyPr/>
          <a:lstStyle/>
          <a:p>
            <a:pPr marL="0" indent="0">
              <a:buNone/>
            </a:pPr>
            <a:r>
              <a:rPr lang="fr-FR" sz="2000" b="1" i="1" dirty="0" smtClean="0">
                <a:latin typeface="Arial" panose="020B0604020202020204" pitchFamily="34" charset="0"/>
                <a:cs typeface="Arial" panose="020B0604020202020204" pitchFamily="34" charset="0"/>
              </a:rPr>
              <a:t>Godillot,  Nouvelles </a:t>
            </a:r>
            <a:r>
              <a:rPr lang="fr-FR" sz="2000" b="1" i="1" dirty="0">
                <a:latin typeface="Arial" panose="020B0604020202020204" pitchFamily="34" charset="0"/>
                <a:cs typeface="Arial" panose="020B0604020202020204" pitchFamily="34" charset="0"/>
              </a:rPr>
              <a:t>en trois lignes </a:t>
            </a:r>
            <a:r>
              <a:rPr lang="fr-FR" sz="2000" b="1" i="1" dirty="0" smtClean="0">
                <a:latin typeface="Arial" panose="020B0604020202020204" pitchFamily="34" charset="0"/>
                <a:cs typeface="Arial" panose="020B0604020202020204" pitchFamily="34" charset="0"/>
              </a:rPr>
              <a:t>, </a:t>
            </a:r>
            <a:r>
              <a:rPr lang="fr-FR" sz="2000" dirty="0">
                <a:latin typeface="Arial" panose="020B0604020202020204" pitchFamily="34" charset="0"/>
                <a:cs typeface="Arial" panose="020B0604020202020204" pitchFamily="34" charset="0"/>
              </a:rPr>
              <a:t>Félix </a:t>
            </a:r>
            <a:r>
              <a:rPr lang="fr-FR" sz="2000" dirty="0" err="1">
                <a:latin typeface="Arial" panose="020B0604020202020204" pitchFamily="34" charset="0"/>
                <a:cs typeface="Arial" panose="020B0604020202020204" pitchFamily="34" charset="0"/>
              </a:rPr>
              <a:t>Fénélon</a:t>
            </a:r>
            <a:r>
              <a:rPr lang="fr-FR" sz="2000" dirty="0">
                <a:latin typeface="Arial" panose="020B0604020202020204" pitchFamily="34" charset="0"/>
                <a:cs typeface="Arial" panose="020B0604020202020204" pitchFamily="34" charset="0"/>
              </a:rPr>
              <a:t> </a:t>
            </a:r>
            <a:endParaRPr lang="fr-FR" sz="2000" i="1" dirty="0">
              <a:latin typeface="Arial" panose="020B0604020202020204" pitchFamily="34" charset="0"/>
              <a:cs typeface="Arial" panose="020B0604020202020204" pitchFamily="34" charset="0"/>
            </a:endParaRPr>
          </a:p>
          <a:p>
            <a:pPr marL="0" indent="0">
              <a:buNone/>
            </a:pPr>
            <a:endParaRPr lang="fr-FR" dirty="0"/>
          </a:p>
        </p:txBody>
      </p:sp>
      <p:sp>
        <p:nvSpPr>
          <p:cNvPr id="4" name="Rectangle 3"/>
          <p:cNvSpPr/>
          <p:nvPr/>
        </p:nvSpPr>
        <p:spPr>
          <a:xfrm>
            <a:off x="971600" y="1916832"/>
            <a:ext cx="7200800" cy="1815882"/>
          </a:xfrm>
          <a:prstGeom prst="rect">
            <a:avLst/>
          </a:prstGeom>
        </p:spPr>
        <p:txBody>
          <a:bodyPr wrap="square">
            <a:spAutoFit/>
          </a:bodyPr>
          <a:lstStyle/>
          <a:p>
            <a:pPr algn="just"/>
            <a:r>
              <a:rPr lang="fr-FR" sz="2800" dirty="0" smtClean="0">
                <a:latin typeface="Arial" panose="020B0604020202020204" pitchFamily="34" charset="0"/>
                <a:cs typeface="Arial" panose="020B0604020202020204" pitchFamily="34" charset="0"/>
              </a:rPr>
              <a:t>Congédié par son patron, le </a:t>
            </a:r>
            <a:r>
              <a:rPr lang="fr-FR" sz="2800" dirty="0">
                <a:latin typeface="Arial" panose="020B0604020202020204" pitchFamily="34" charset="0"/>
                <a:cs typeface="Arial" panose="020B0604020202020204" pitchFamily="34" charset="0"/>
              </a:rPr>
              <a:t>13-ans Godillot, de </a:t>
            </a:r>
            <a:r>
              <a:rPr lang="fr-FR" sz="2800" dirty="0" smtClean="0">
                <a:latin typeface="Arial" panose="020B0604020202020204" pitchFamily="34" charset="0"/>
                <a:cs typeface="Arial" panose="020B0604020202020204" pitchFamily="34" charset="0"/>
              </a:rPr>
              <a:t>Bagnolet,</a:t>
            </a:r>
            <a:r>
              <a:rPr lang="fr-FR" sz="2800" dirty="0">
                <a:latin typeface="Arial" panose="020B0604020202020204" pitchFamily="34" charset="0"/>
                <a:cs typeface="Arial" panose="020B0604020202020204" pitchFamily="34" charset="0"/>
              </a:rPr>
              <a:t> n’aura pas osé reparaître au logis.</a:t>
            </a:r>
            <a:r>
              <a:rPr lang="fr-FR" sz="2800" dirty="0" smtClean="0">
                <a:latin typeface="Arial" panose="020B0604020202020204" pitchFamily="34" charset="0"/>
                <a:cs typeface="Arial" panose="020B0604020202020204" pitchFamily="34" charset="0"/>
              </a:rPr>
              <a:t> </a:t>
            </a:r>
          </a:p>
          <a:p>
            <a:pPr algn="just"/>
            <a:r>
              <a:rPr lang="fr-FR" sz="2800" dirty="0" smtClean="0">
                <a:latin typeface="Arial" panose="020B0604020202020204" pitchFamily="34" charset="0"/>
                <a:cs typeface="Arial" panose="020B0604020202020204" pitchFamily="34" charset="0"/>
              </a:rPr>
              <a:t>Enfant</a:t>
            </a:r>
            <a:r>
              <a:rPr lang="fr-FR" sz="2800" dirty="0">
                <a:latin typeface="Arial" panose="020B0604020202020204" pitchFamily="34" charset="0"/>
                <a:cs typeface="Arial" panose="020B0604020202020204" pitchFamily="34" charset="0"/>
              </a:rPr>
              <a:t>, rentre : on t’y attend</a:t>
            </a:r>
            <a:r>
              <a:rPr lang="fr-FR" sz="2800" dirty="0" smtClean="0">
                <a:latin typeface="Arial" panose="020B0604020202020204" pitchFamily="34" charset="0"/>
                <a:cs typeface="Arial" panose="020B0604020202020204" pitchFamily="34" charset="0"/>
              </a:rPr>
              <a:t>.</a:t>
            </a:r>
            <a:endParaRPr lang="fr-F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60751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2" y="355589"/>
            <a:ext cx="8784976" cy="6070893"/>
          </a:xfrm>
          <a:prstGeom prst="rect">
            <a:avLst/>
          </a:prstGeom>
        </p:spPr>
        <p:txBody>
          <a:bodyPr wrap="square">
            <a:spAutoFit/>
          </a:bodyPr>
          <a:lstStyle/>
          <a:p>
            <a:pPr algn="just"/>
            <a:r>
              <a:rPr lang="fr-FR" b="1" i="1" dirty="0" smtClean="0">
                <a:latin typeface="Arial" panose="020B0604020202020204" pitchFamily="34" charset="0"/>
                <a:cs typeface="Arial" panose="020B0604020202020204" pitchFamily="34" charset="0"/>
              </a:rPr>
              <a:t> Le </a:t>
            </a:r>
            <a:r>
              <a:rPr lang="fr-FR" b="1" i="1" dirty="0">
                <a:latin typeface="Arial" panose="020B0604020202020204" pitchFamily="34" charset="0"/>
                <a:cs typeface="Arial" panose="020B0604020202020204" pitchFamily="34" charset="0"/>
              </a:rPr>
              <a:t>chat et le </a:t>
            </a:r>
            <a:r>
              <a:rPr lang="fr-FR" b="1" i="1" dirty="0" smtClean="0">
                <a:latin typeface="Arial" panose="020B0604020202020204" pitchFamily="34" charset="0"/>
                <a:cs typeface="Arial" panose="020B0604020202020204" pitchFamily="34" charset="0"/>
              </a:rPr>
              <a:t>saumon</a:t>
            </a:r>
            <a:r>
              <a:rPr lang="fr-FR" i="1" dirty="0" smtClean="0">
                <a:latin typeface="Arial" panose="020B0604020202020204" pitchFamily="34" charset="0"/>
                <a:cs typeface="Arial" panose="020B0604020202020204" pitchFamily="34" charset="0"/>
              </a:rPr>
              <a:t>, article </a:t>
            </a:r>
            <a:r>
              <a:rPr lang="fr-FR" i="1" dirty="0">
                <a:latin typeface="Arial" panose="020B0604020202020204" pitchFamily="34" charset="0"/>
                <a:cs typeface="Arial" panose="020B0604020202020204" pitchFamily="34" charset="0"/>
              </a:rPr>
              <a:t>paru dans l’Alsace </a:t>
            </a:r>
            <a:endParaRPr lang="fr-FR" i="1" dirty="0" smtClean="0">
              <a:latin typeface="Arial" panose="020B0604020202020204" pitchFamily="34" charset="0"/>
              <a:cs typeface="Arial" panose="020B0604020202020204" pitchFamily="34" charset="0"/>
            </a:endParaRPr>
          </a:p>
          <a:p>
            <a:pPr algn="just"/>
            <a:endParaRPr lang="fr-FR" b="1" i="1" dirty="0">
              <a:latin typeface="Arial" panose="020B0604020202020204" pitchFamily="34" charset="0"/>
              <a:cs typeface="Arial" panose="020B0604020202020204" pitchFamily="34" charset="0"/>
            </a:endParaRPr>
          </a:p>
          <a:p>
            <a:pPr algn="just"/>
            <a:endParaRPr lang="fr-FR" b="1" i="1" dirty="0" smtClean="0">
              <a:latin typeface="Arial" panose="020B0604020202020204" pitchFamily="34" charset="0"/>
              <a:cs typeface="Arial" panose="020B0604020202020204" pitchFamily="34" charset="0"/>
            </a:endParaRPr>
          </a:p>
          <a:p>
            <a:pPr algn="just"/>
            <a:r>
              <a:rPr lang="fr-FR" dirty="0" smtClean="0">
                <a:latin typeface="Arial" panose="020B0604020202020204" pitchFamily="34" charset="0"/>
                <a:cs typeface="Arial" panose="020B0604020202020204" pitchFamily="34" charset="0"/>
              </a:rPr>
              <a:t>C’est </a:t>
            </a:r>
            <a:r>
              <a:rPr lang="fr-FR" dirty="0">
                <a:latin typeface="Arial" panose="020B0604020202020204" pitchFamily="34" charset="0"/>
                <a:cs typeface="Arial" panose="020B0604020202020204" pitchFamily="34" charset="0"/>
              </a:rPr>
              <a:t>le soir du réveillon. Dans cette maison de </a:t>
            </a:r>
            <a:r>
              <a:rPr lang="fr-FR" dirty="0" smtClean="0">
                <a:latin typeface="Arial" panose="020B0604020202020204" pitchFamily="34" charset="0"/>
                <a:cs typeface="Arial" panose="020B0604020202020204" pitchFamily="34" charset="0"/>
              </a:rPr>
              <a:t>Mulhouse, on </a:t>
            </a:r>
            <a:r>
              <a:rPr lang="fr-FR" dirty="0">
                <a:latin typeface="Arial" panose="020B0604020202020204" pitchFamily="34" charset="0"/>
                <a:cs typeface="Arial" panose="020B0604020202020204" pitchFamily="34" charset="0"/>
              </a:rPr>
              <a:t>a invité quelques amis et, pour commencer le </a:t>
            </a:r>
            <a:r>
              <a:rPr lang="fr-FR" dirty="0" smtClean="0">
                <a:latin typeface="Arial" panose="020B0604020202020204" pitchFamily="34" charset="0"/>
                <a:cs typeface="Arial" panose="020B0604020202020204" pitchFamily="34" charset="0"/>
              </a:rPr>
              <a:t>dîner, on </a:t>
            </a:r>
            <a:r>
              <a:rPr lang="fr-FR" dirty="0">
                <a:latin typeface="Arial" panose="020B0604020202020204" pitchFamily="34" charset="0"/>
                <a:cs typeface="Arial" panose="020B0604020202020204" pitchFamily="34" charset="0"/>
              </a:rPr>
              <a:t>s’apprête à déguster quelques tranches de saumon.</a:t>
            </a:r>
          </a:p>
          <a:p>
            <a:pPr algn="just"/>
            <a:r>
              <a:rPr lang="fr-FR" dirty="0">
                <a:latin typeface="Arial" panose="020B0604020202020204" pitchFamily="34" charset="0"/>
                <a:cs typeface="Arial" panose="020B0604020202020204" pitchFamily="34" charset="0"/>
              </a:rPr>
              <a:t>Le poisson n’est plus tout frais... À vrai dire, la </a:t>
            </a:r>
            <a:r>
              <a:rPr lang="fr-FR" dirty="0" smtClean="0">
                <a:latin typeface="Arial" panose="020B0604020202020204" pitchFamily="34" charset="0"/>
                <a:cs typeface="Arial" panose="020B0604020202020204" pitchFamily="34" charset="0"/>
              </a:rPr>
              <a:t>date limite </a:t>
            </a:r>
            <a:r>
              <a:rPr lang="fr-FR" dirty="0">
                <a:latin typeface="Arial" panose="020B0604020202020204" pitchFamily="34" charset="0"/>
                <a:cs typeface="Arial" panose="020B0604020202020204" pitchFamily="34" charset="0"/>
              </a:rPr>
              <a:t>de consommation est dépassée depuis un ou </a:t>
            </a:r>
            <a:r>
              <a:rPr lang="fr-FR" dirty="0" smtClean="0">
                <a:latin typeface="Arial" panose="020B0604020202020204" pitchFamily="34" charset="0"/>
                <a:cs typeface="Arial" panose="020B0604020202020204" pitchFamily="34" charset="0"/>
              </a:rPr>
              <a:t>deux jours</a:t>
            </a:r>
            <a:r>
              <a:rPr lang="fr-FR" dirty="0">
                <a:latin typeface="Arial" panose="020B0604020202020204" pitchFamily="34" charset="0"/>
                <a:cs typeface="Arial" panose="020B0604020202020204" pitchFamily="34" charset="0"/>
              </a:rPr>
              <a:t>. Mais bah, on sait bien que ces dates limites </a:t>
            </a:r>
            <a:r>
              <a:rPr lang="fr-FR" dirty="0" smtClean="0">
                <a:latin typeface="Arial" panose="020B0604020202020204" pitchFamily="34" charset="0"/>
                <a:cs typeface="Arial" panose="020B0604020202020204" pitchFamily="34" charset="0"/>
              </a:rPr>
              <a:t>sont uniquement </a:t>
            </a:r>
            <a:r>
              <a:rPr lang="fr-FR" dirty="0">
                <a:latin typeface="Arial" panose="020B0604020202020204" pitchFamily="34" charset="0"/>
                <a:cs typeface="Arial" panose="020B0604020202020204" pitchFamily="34" charset="0"/>
              </a:rPr>
              <a:t>faites pour faire jeter et racheter. Aussi </a:t>
            </a:r>
            <a:r>
              <a:rPr lang="fr-FR" dirty="0" smtClean="0">
                <a:latin typeface="Arial" panose="020B0604020202020204" pitchFamily="34" charset="0"/>
                <a:cs typeface="Arial" panose="020B0604020202020204" pitchFamily="34" charset="0"/>
              </a:rPr>
              <a:t>a-t-on décidé </a:t>
            </a:r>
            <a:r>
              <a:rPr lang="fr-FR" dirty="0">
                <a:latin typeface="Arial" panose="020B0604020202020204" pitchFamily="34" charset="0"/>
                <a:cs typeface="Arial" panose="020B0604020202020204" pitchFamily="34" charset="0"/>
              </a:rPr>
              <a:t>de passer outre et de déguster le </a:t>
            </a:r>
            <a:r>
              <a:rPr lang="fr-FR" dirty="0" smtClean="0">
                <a:latin typeface="Arial" panose="020B0604020202020204" pitchFamily="34" charset="0"/>
                <a:cs typeface="Arial" panose="020B0604020202020204" pitchFamily="34" charset="0"/>
              </a:rPr>
              <a:t>saumon comme</a:t>
            </a:r>
            <a:r>
              <a:rPr lang="fr-FR" dirty="0">
                <a:latin typeface="Arial" panose="020B0604020202020204" pitchFamily="34" charset="0"/>
                <a:cs typeface="Arial" panose="020B0604020202020204" pitchFamily="34" charset="0"/>
              </a:rPr>
              <a:t> </a:t>
            </a:r>
            <a:r>
              <a:rPr lang="fr-FR" dirty="0" smtClean="0">
                <a:latin typeface="Arial" panose="020B0604020202020204" pitchFamily="34" charset="0"/>
                <a:cs typeface="Arial" panose="020B0604020202020204" pitchFamily="34" charset="0"/>
              </a:rPr>
              <a:t>si </a:t>
            </a:r>
            <a:r>
              <a:rPr lang="fr-FR" dirty="0">
                <a:latin typeface="Arial" panose="020B0604020202020204" pitchFamily="34" charset="0"/>
                <a:cs typeface="Arial" panose="020B0604020202020204" pitchFamily="34" charset="0"/>
              </a:rPr>
              <a:t>de rien n’était. D’ailleurs, pour commencer, on a </a:t>
            </a:r>
            <a:r>
              <a:rPr lang="fr-FR" dirty="0" smtClean="0">
                <a:latin typeface="Arial" panose="020B0604020202020204" pitchFamily="34" charset="0"/>
                <a:cs typeface="Arial" panose="020B0604020202020204" pitchFamily="34" charset="0"/>
              </a:rPr>
              <a:t>découpé le </a:t>
            </a:r>
            <a:r>
              <a:rPr lang="fr-FR" dirty="0">
                <a:latin typeface="Arial" panose="020B0604020202020204" pitchFamily="34" charset="0"/>
                <a:cs typeface="Arial" panose="020B0604020202020204" pitchFamily="34" charset="0"/>
              </a:rPr>
              <a:t>contour de chaque tranche et on l’a donné au </a:t>
            </a:r>
            <a:r>
              <a:rPr lang="fr-FR" dirty="0" smtClean="0">
                <a:latin typeface="Arial" panose="020B0604020202020204" pitchFamily="34" charset="0"/>
                <a:cs typeface="Arial" panose="020B0604020202020204" pitchFamily="34" charset="0"/>
              </a:rPr>
              <a:t>chat qui </a:t>
            </a:r>
            <a:r>
              <a:rPr lang="fr-FR" dirty="0">
                <a:latin typeface="Arial" panose="020B0604020202020204" pitchFamily="34" charset="0"/>
                <a:cs typeface="Arial" panose="020B0604020202020204" pitchFamily="34" charset="0"/>
              </a:rPr>
              <a:t>s’en est régalé. Les invités se sont régalés et </a:t>
            </a:r>
            <a:r>
              <a:rPr lang="fr-FR" dirty="0" smtClean="0">
                <a:latin typeface="Arial" panose="020B0604020202020204" pitchFamily="34" charset="0"/>
                <a:cs typeface="Arial" panose="020B0604020202020204" pitchFamily="34" charset="0"/>
              </a:rPr>
              <a:t>personne n’a </a:t>
            </a:r>
            <a:r>
              <a:rPr lang="fr-FR" dirty="0">
                <a:latin typeface="Arial" panose="020B0604020202020204" pitchFamily="34" charset="0"/>
                <a:cs typeface="Arial" panose="020B0604020202020204" pitchFamily="34" charset="0"/>
              </a:rPr>
              <a:t>rien remarqué</a:t>
            </a:r>
            <a:r>
              <a:rPr lang="fr-FR" dirty="0" smtClean="0">
                <a:latin typeface="Arial" panose="020B0604020202020204" pitchFamily="34" charset="0"/>
                <a:cs typeface="Arial" panose="020B0604020202020204" pitchFamily="34" charset="0"/>
              </a:rPr>
              <a:t>.</a:t>
            </a:r>
          </a:p>
          <a:p>
            <a:pPr algn="just"/>
            <a:endParaRPr lang="fr-FR" sz="700" dirty="0">
              <a:latin typeface="Arial" panose="020B0604020202020204" pitchFamily="34" charset="0"/>
              <a:cs typeface="Arial" panose="020B0604020202020204" pitchFamily="34" charset="0"/>
            </a:endParaRPr>
          </a:p>
          <a:p>
            <a:pPr algn="just"/>
            <a:r>
              <a:rPr lang="fr-FR" dirty="0">
                <a:latin typeface="Arial" panose="020B0604020202020204" pitchFamily="34" charset="0"/>
                <a:cs typeface="Arial" panose="020B0604020202020204" pitchFamily="34" charset="0"/>
              </a:rPr>
              <a:t>On est maintenant à la fin du réveillon. Le </a:t>
            </a:r>
            <a:r>
              <a:rPr lang="fr-FR" dirty="0" smtClean="0">
                <a:latin typeface="Arial" panose="020B0604020202020204" pitchFamily="34" charset="0"/>
                <a:cs typeface="Arial" panose="020B0604020202020204" pitchFamily="34" charset="0"/>
              </a:rPr>
              <a:t>maître de </a:t>
            </a:r>
            <a:r>
              <a:rPr lang="fr-FR" dirty="0">
                <a:latin typeface="Arial" panose="020B0604020202020204" pitchFamily="34" charset="0"/>
                <a:cs typeface="Arial" panose="020B0604020202020204" pitchFamily="34" charset="0"/>
              </a:rPr>
              <a:t>maison sort la poubelle parce qu’elle sent très </a:t>
            </a:r>
            <a:r>
              <a:rPr lang="fr-FR" dirty="0" smtClean="0">
                <a:latin typeface="Arial" panose="020B0604020202020204" pitchFamily="34" charset="0"/>
                <a:cs typeface="Arial" panose="020B0604020202020204" pitchFamily="34" charset="0"/>
              </a:rPr>
              <a:t>fort. Il </a:t>
            </a:r>
            <a:r>
              <a:rPr lang="fr-FR" dirty="0">
                <a:latin typeface="Arial" panose="020B0604020202020204" pitchFamily="34" charset="0"/>
                <a:cs typeface="Arial" panose="020B0604020202020204" pitchFamily="34" charset="0"/>
              </a:rPr>
              <a:t>ouvre la porte et c’est l’horreur : ci-gît le cadavre du </a:t>
            </a:r>
            <a:r>
              <a:rPr lang="fr-FR" dirty="0" smtClean="0">
                <a:latin typeface="Arial" panose="020B0604020202020204" pitchFamily="34" charset="0"/>
                <a:cs typeface="Arial" panose="020B0604020202020204" pitchFamily="34" charset="0"/>
              </a:rPr>
              <a:t>chat, au </a:t>
            </a:r>
            <a:r>
              <a:rPr lang="fr-FR" dirty="0">
                <a:latin typeface="Arial" panose="020B0604020202020204" pitchFamily="34" charset="0"/>
                <a:cs typeface="Arial" panose="020B0604020202020204" pitchFamily="34" charset="0"/>
              </a:rPr>
              <a:t>beau milieu du paillasson. Les convives sont </a:t>
            </a:r>
            <a:r>
              <a:rPr lang="fr-FR" dirty="0" smtClean="0">
                <a:latin typeface="Arial" panose="020B0604020202020204" pitchFamily="34" charset="0"/>
                <a:cs typeface="Arial" panose="020B0604020202020204" pitchFamily="34" charset="0"/>
              </a:rPr>
              <a:t>vivement rassemblés </a:t>
            </a:r>
            <a:r>
              <a:rPr lang="fr-FR" dirty="0">
                <a:latin typeface="Arial" panose="020B0604020202020204" pitchFamily="34" charset="0"/>
                <a:cs typeface="Arial" panose="020B0604020202020204" pitchFamily="34" charset="0"/>
              </a:rPr>
              <a:t>et, plus morts que vifs, sont amenés à </a:t>
            </a:r>
            <a:r>
              <a:rPr lang="fr-FR" dirty="0" smtClean="0">
                <a:latin typeface="Arial" panose="020B0604020202020204" pitchFamily="34" charset="0"/>
                <a:cs typeface="Arial" panose="020B0604020202020204" pitchFamily="34" charset="0"/>
              </a:rPr>
              <a:t>l’hôpital pour </a:t>
            </a:r>
            <a:r>
              <a:rPr lang="fr-FR" dirty="0">
                <a:latin typeface="Arial" panose="020B0604020202020204" pitchFamily="34" charset="0"/>
                <a:cs typeface="Arial" panose="020B0604020202020204" pitchFamily="34" charset="0"/>
              </a:rPr>
              <a:t>un lavage d’estomac</a:t>
            </a:r>
            <a:r>
              <a:rPr lang="fr-FR" dirty="0" smtClean="0">
                <a:latin typeface="Arial" panose="020B0604020202020204" pitchFamily="34" charset="0"/>
                <a:cs typeface="Arial" panose="020B0604020202020204" pitchFamily="34" charset="0"/>
              </a:rPr>
              <a:t>.</a:t>
            </a:r>
          </a:p>
          <a:p>
            <a:pPr algn="just"/>
            <a:endParaRPr lang="fr-FR" sz="800" dirty="0">
              <a:latin typeface="Arial" panose="020B0604020202020204" pitchFamily="34" charset="0"/>
              <a:cs typeface="Arial" panose="020B0604020202020204" pitchFamily="34" charset="0"/>
            </a:endParaRPr>
          </a:p>
          <a:p>
            <a:pPr algn="just"/>
            <a:r>
              <a:rPr lang="fr-FR" dirty="0">
                <a:latin typeface="Arial" panose="020B0604020202020204" pitchFamily="34" charset="0"/>
                <a:cs typeface="Arial" panose="020B0604020202020204" pitchFamily="34" charset="0"/>
              </a:rPr>
              <a:t>Rentrant chez lui, le ménage des réveillonneurs </a:t>
            </a:r>
            <a:r>
              <a:rPr lang="fr-FR" dirty="0" smtClean="0">
                <a:latin typeface="Arial" panose="020B0604020202020204" pitchFamily="34" charset="0"/>
                <a:cs typeface="Arial" panose="020B0604020202020204" pitchFamily="34" charset="0"/>
              </a:rPr>
              <a:t>tombe sur </a:t>
            </a:r>
            <a:r>
              <a:rPr lang="fr-FR" dirty="0">
                <a:latin typeface="Arial" panose="020B0604020202020204" pitchFamily="34" charset="0"/>
                <a:cs typeface="Arial" panose="020B0604020202020204" pitchFamily="34" charset="0"/>
              </a:rPr>
              <a:t>un voisin. Celui-ci fait part de ses </a:t>
            </a:r>
            <a:r>
              <a:rPr lang="fr-FR" dirty="0" err="1">
                <a:latin typeface="Arial" panose="020B0604020202020204" pitchFamily="34" charset="0"/>
                <a:cs typeface="Arial" panose="020B0604020202020204" pitchFamily="34" charset="0"/>
              </a:rPr>
              <a:t>voeux</a:t>
            </a:r>
            <a:r>
              <a:rPr lang="fr-FR" dirty="0">
                <a:latin typeface="Arial" panose="020B0604020202020204" pitchFamily="34" charset="0"/>
                <a:cs typeface="Arial" panose="020B0604020202020204" pitchFamily="34" charset="0"/>
              </a:rPr>
              <a:t> pour la </a:t>
            </a:r>
            <a:r>
              <a:rPr lang="fr-FR" dirty="0" smtClean="0">
                <a:latin typeface="Arial" panose="020B0604020202020204" pitchFamily="34" charset="0"/>
                <a:cs typeface="Arial" panose="020B0604020202020204" pitchFamily="34" charset="0"/>
              </a:rPr>
              <a:t>nouvelle année </a:t>
            </a:r>
            <a:r>
              <a:rPr lang="fr-FR" dirty="0">
                <a:latin typeface="Arial" panose="020B0604020202020204" pitchFamily="34" charset="0"/>
                <a:cs typeface="Arial" panose="020B0604020202020204" pitchFamily="34" charset="0"/>
              </a:rPr>
              <a:t>et enchaîne aussitôt avec la mauvaise </a:t>
            </a:r>
            <a:r>
              <a:rPr lang="fr-FR" dirty="0" smtClean="0">
                <a:latin typeface="Arial" panose="020B0604020202020204" pitchFamily="34" charset="0"/>
                <a:cs typeface="Arial" panose="020B0604020202020204" pitchFamily="34" charset="0"/>
              </a:rPr>
              <a:t>nouvelle qu’il </a:t>
            </a:r>
            <a:r>
              <a:rPr lang="fr-FR" dirty="0">
                <a:latin typeface="Arial" panose="020B0604020202020204" pitchFamily="34" charset="0"/>
                <a:cs typeface="Arial" panose="020B0604020202020204" pitchFamily="34" charset="0"/>
              </a:rPr>
              <a:t>ne saurait garder pour lui : il s’excuse, mais </a:t>
            </a:r>
            <a:r>
              <a:rPr lang="fr-FR" dirty="0" smtClean="0">
                <a:latin typeface="Arial" panose="020B0604020202020204" pitchFamily="34" charset="0"/>
                <a:cs typeface="Arial" panose="020B0604020202020204" pitchFamily="34" charset="0"/>
              </a:rPr>
              <a:t>en rentrant </a:t>
            </a:r>
            <a:r>
              <a:rPr lang="fr-FR" dirty="0">
                <a:latin typeface="Arial" panose="020B0604020202020204" pitchFamily="34" charset="0"/>
                <a:cs typeface="Arial" panose="020B0604020202020204" pitchFamily="34" charset="0"/>
              </a:rPr>
              <a:t>sa voiture tout à l’heure, il est passé sur leur chat </a:t>
            </a:r>
            <a:r>
              <a:rPr lang="fr-FR" dirty="0" smtClean="0">
                <a:latin typeface="Arial" panose="020B0604020202020204" pitchFamily="34" charset="0"/>
                <a:cs typeface="Arial" panose="020B0604020202020204" pitchFamily="34" charset="0"/>
              </a:rPr>
              <a:t>et l’a </a:t>
            </a:r>
            <a:r>
              <a:rPr lang="fr-FR" dirty="0">
                <a:latin typeface="Arial" panose="020B0604020202020204" pitchFamily="34" charset="0"/>
                <a:cs typeface="Arial" panose="020B0604020202020204" pitchFamily="34" charset="0"/>
              </a:rPr>
              <a:t>sérieusement estourbi. On se souviendra de ce réveillon !</a:t>
            </a:r>
          </a:p>
        </p:txBody>
      </p:sp>
    </p:spTree>
    <p:extLst>
      <p:ext uri="{BB962C8B-B14F-4D97-AF65-F5344CB8AC3E}">
        <p14:creationId xmlns:p14="http://schemas.microsoft.com/office/powerpoint/2010/main" val="34590719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476672"/>
            <a:ext cx="8496944" cy="4824536"/>
          </a:xfrm>
        </p:spPr>
        <p:txBody>
          <a:bodyPr>
            <a:normAutofit fontScale="92500" lnSpcReduction="10000"/>
          </a:bodyPr>
          <a:lstStyle/>
          <a:p>
            <a:pPr marL="0" indent="0">
              <a:buNone/>
            </a:pPr>
            <a:r>
              <a:rPr lang="fr-FR" sz="2400" b="1" i="1" dirty="0">
                <a:latin typeface="Arial" panose="020B0604020202020204" pitchFamily="34" charset="0"/>
                <a:cs typeface="Arial" panose="020B0604020202020204" pitchFamily="34" charset="0"/>
              </a:rPr>
              <a:t>Coup de gigot</a:t>
            </a:r>
            <a:r>
              <a:rPr lang="fr-FR" sz="2400" b="1" dirty="0">
                <a:latin typeface="Arial" panose="020B0604020202020204" pitchFamily="34" charset="0"/>
                <a:cs typeface="Arial" panose="020B0604020202020204" pitchFamily="34" charset="0"/>
              </a:rPr>
              <a:t>, </a:t>
            </a:r>
            <a:r>
              <a:rPr lang="fr-FR" sz="2400" dirty="0">
                <a:latin typeface="Arial" panose="020B0604020202020204" pitchFamily="34" charset="0"/>
                <a:cs typeface="Arial" panose="020B0604020202020204" pitchFamily="34" charset="0"/>
              </a:rPr>
              <a:t>Roald Dahl</a:t>
            </a:r>
          </a:p>
          <a:p>
            <a:pPr marL="0" indent="0">
              <a:lnSpc>
                <a:spcPct val="120000"/>
              </a:lnSpc>
              <a:buNone/>
            </a:pPr>
            <a:r>
              <a:rPr lang="fr-FR" sz="2400" b="1" dirty="0">
                <a:latin typeface="Arial" panose="020B0604020202020204" pitchFamily="34" charset="0"/>
                <a:cs typeface="Arial" panose="020B0604020202020204" pitchFamily="34" charset="0"/>
              </a:rPr>
              <a:t>Extrait n° </a:t>
            </a:r>
            <a:r>
              <a:rPr lang="fr-FR" sz="2400" b="1" dirty="0" smtClean="0">
                <a:latin typeface="Arial" panose="020B0604020202020204" pitchFamily="34" charset="0"/>
                <a:cs typeface="Arial" panose="020B0604020202020204" pitchFamily="34" charset="0"/>
              </a:rPr>
              <a:t>1</a:t>
            </a:r>
          </a:p>
          <a:p>
            <a:pPr marL="0" indent="0">
              <a:lnSpc>
                <a:spcPct val="120000"/>
              </a:lnSpc>
              <a:buNone/>
            </a:pPr>
            <a:endParaRPr lang="fr-FR" sz="2400" b="1" dirty="0">
              <a:latin typeface="Arial" panose="020B0604020202020204" pitchFamily="34" charset="0"/>
              <a:cs typeface="Arial" panose="020B0604020202020204" pitchFamily="34" charset="0"/>
            </a:endParaRPr>
          </a:p>
          <a:p>
            <a:pPr marL="0" indent="0" algn="just">
              <a:buNone/>
            </a:pPr>
            <a:r>
              <a:rPr lang="fr-FR" sz="2400" dirty="0"/>
              <a:t>Puis il fit une chose inhabituelle. Il leva son verre à moitié </a:t>
            </a:r>
            <a:r>
              <a:rPr lang="fr-FR" sz="2400" dirty="0" smtClean="0"/>
              <a:t>plein et </a:t>
            </a:r>
            <a:r>
              <a:rPr lang="fr-FR" sz="2400" dirty="0"/>
              <a:t>avala tout le contenu. Elle ne l'épiait pas réellement, mais le </a:t>
            </a:r>
            <a:r>
              <a:rPr lang="fr-FR" sz="2400" dirty="0" smtClean="0"/>
              <a:t>bruit des </a:t>
            </a:r>
            <a:r>
              <a:rPr lang="fr-FR" sz="2400" dirty="0"/>
              <a:t>cubes de glace retombant au fond du verre vide retint </a:t>
            </a:r>
            <a:r>
              <a:rPr lang="fr-FR" sz="2400" dirty="0" smtClean="0"/>
              <a:t>son attention</a:t>
            </a:r>
            <a:r>
              <a:rPr lang="fr-FR" sz="2400" dirty="0"/>
              <a:t>. Au bout de quelques secondes, il se leva pour aller </a:t>
            </a:r>
            <a:r>
              <a:rPr lang="fr-FR" sz="2400" dirty="0" smtClean="0"/>
              <a:t>se verser </a:t>
            </a:r>
            <a:r>
              <a:rPr lang="fr-FR" sz="2400" dirty="0"/>
              <a:t>un autre whisky</a:t>
            </a:r>
            <a:r>
              <a:rPr lang="fr-FR" sz="2400" dirty="0" smtClean="0"/>
              <a:t>.</a:t>
            </a:r>
          </a:p>
          <a:p>
            <a:pPr marL="0" indent="0" algn="just">
              <a:buNone/>
            </a:pPr>
            <a:endParaRPr lang="fr-FR" sz="2400" dirty="0"/>
          </a:p>
          <a:p>
            <a:pPr marL="0" indent="0" algn="just">
              <a:buNone/>
            </a:pPr>
            <a:r>
              <a:rPr lang="fr-FR" sz="2400" dirty="0" smtClean="0"/>
              <a:t>– </a:t>
            </a:r>
            <a:r>
              <a:rPr lang="fr-FR" sz="2400" dirty="0"/>
              <a:t>Ne bouge pas, j'y vais ! s'écria-t-elle en sautant sur ses pieds</a:t>
            </a:r>
            <a:r>
              <a:rPr lang="fr-FR" sz="2400" dirty="0" smtClean="0"/>
              <a:t>.</a:t>
            </a:r>
          </a:p>
          <a:p>
            <a:pPr marL="0" indent="0" algn="just">
              <a:buNone/>
            </a:pPr>
            <a:r>
              <a:rPr lang="fr-FR" sz="2400" dirty="0" smtClean="0"/>
              <a:t>– </a:t>
            </a:r>
            <a:r>
              <a:rPr lang="fr-FR" sz="2400" dirty="0"/>
              <a:t>Rassieds-toi, dit-il</a:t>
            </a:r>
            <a:r>
              <a:rPr lang="fr-FR" sz="2400" dirty="0" smtClean="0"/>
              <a:t>.</a:t>
            </a:r>
          </a:p>
          <a:p>
            <a:pPr marL="0" indent="0" algn="just">
              <a:buNone/>
            </a:pPr>
            <a:endParaRPr lang="fr-FR" sz="2400" dirty="0" smtClean="0"/>
          </a:p>
          <a:p>
            <a:pPr marL="0" indent="0" algn="just">
              <a:buNone/>
            </a:pPr>
            <a:r>
              <a:rPr lang="fr-FR" sz="2400" dirty="0" smtClean="0"/>
              <a:t>Lorsqu'il </a:t>
            </a:r>
            <a:r>
              <a:rPr lang="fr-FR" sz="2400" dirty="0"/>
              <a:t>revint, elle remarqua que son second whisky </a:t>
            </a:r>
            <a:r>
              <a:rPr lang="fr-FR" sz="2400" dirty="0" smtClean="0"/>
              <a:t>était couleur </a:t>
            </a:r>
            <a:r>
              <a:rPr lang="fr-FR" sz="2400" dirty="0"/>
              <a:t>d'ambre foncé.</a:t>
            </a:r>
            <a:endParaRPr lang="fr-FR" sz="2400" b="1" dirty="0">
              <a:latin typeface="Arial" panose="020B0604020202020204" pitchFamily="34" charset="0"/>
              <a:cs typeface="Arial" panose="020B0604020202020204" pitchFamily="34" charset="0"/>
            </a:endParaRPr>
          </a:p>
          <a:p>
            <a:pPr marL="0" indent="0">
              <a:buNone/>
            </a:pPr>
            <a:endParaRPr lang="fr-FR" sz="2000" dirty="0"/>
          </a:p>
        </p:txBody>
      </p:sp>
    </p:spTree>
    <p:extLst>
      <p:ext uri="{BB962C8B-B14F-4D97-AF65-F5344CB8AC3E}">
        <p14:creationId xmlns:p14="http://schemas.microsoft.com/office/powerpoint/2010/main" val="8428347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332656"/>
            <a:ext cx="8424936" cy="5904656"/>
          </a:xfrm>
        </p:spPr>
        <p:txBody>
          <a:bodyPr>
            <a:normAutofit fontScale="70000" lnSpcReduction="20000"/>
          </a:bodyPr>
          <a:lstStyle/>
          <a:p>
            <a:pPr marL="0" indent="0">
              <a:buNone/>
            </a:pPr>
            <a:r>
              <a:rPr lang="fr-FR" sz="2900" b="1" i="1" dirty="0" smtClean="0">
                <a:latin typeface="Arial" panose="020B0604020202020204" pitchFamily="34" charset="0"/>
                <a:cs typeface="Arial" panose="020B0604020202020204" pitchFamily="34" charset="0"/>
              </a:rPr>
              <a:t>Coup </a:t>
            </a:r>
            <a:r>
              <a:rPr lang="fr-FR" sz="2900" b="1" i="1" dirty="0">
                <a:latin typeface="Arial" panose="020B0604020202020204" pitchFamily="34" charset="0"/>
                <a:cs typeface="Arial" panose="020B0604020202020204" pitchFamily="34" charset="0"/>
              </a:rPr>
              <a:t>de </a:t>
            </a:r>
            <a:r>
              <a:rPr lang="fr-FR" sz="2900" b="1" i="1" dirty="0" smtClean="0">
                <a:latin typeface="Arial" panose="020B0604020202020204" pitchFamily="34" charset="0"/>
                <a:cs typeface="Arial" panose="020B0604020202020204" pitchFamily="34" charset="0"/>
              </a:rPr>
              <a:t>gigot</a:t>
            </a:r>
            <a:r>
              <a:rPr lang="fr-FR" sz="2900" b="1" dirty="0" smtClean="0">
                <a:latin typeface="Arial" panose="020B0604020202020204" pitchFamily="34" charset="0"/>
                <a:cs typeface="Arial" panose="020B0604020202020204" pitchFamily="34" charset="0"/>
              </a:rPr>
              <a:t>, </a:t>
            </a:r>
            <a:r>
              <a:rPr lang="fr-FR" sz="2900" dirty="0">
                <a:latin typeface="Arial" panose="020B0604020202020204" pitchFamily="34" charset="0"/>
                <a:cs typeface="Arial" panose="020B0604020202020204" pitchFamily="34" charset="0"/>
              </a:rPr>
              <a:t>Roald </a:t>
            </a:r>
            <a:r>
              <a:rPr lang="fr-FR" sz="2900" dirty="0" smtClean="0">
                <a:latin typeface="Arial" panose="020B0604020202020204" pitchFamily="34" charset="0"/>
                <a:cs typeface="Arial" panose="020B0604020202020204" pitchFamily="34" charset="0"/>
              </a:rPr>
              <a:t>Dahl</a:t>
            </a:r>
            <a:endParaRPr lang="fr-FR" sz="2900" dirty="0">
              <a:latin typeface="Arial" panose="020B0604020202020204" pitchFamily="34" charset="0"/>
              <a:cs typeface="Arial" panose="020B0604020202020204" pitchFamily="34" charset="0"/>
            </a:endParaRPr>
          </a:p>
          <a:p>
            <a:pPr marL="0" indent="0">
              <a:lnSpc>
                <a:spcPct val="120000"/>
              </a:lnSpc>
              <a:buNone/>
            </a:pPr>
            <a:r>
              <a:rPr lang="fr-FR" sz="2900" b="1" dirty="0">
                <a:latin typeface="Arial" panose="020B0604020202020204" pitchFamily="34" charset="0"/>
                <a:cs typeface="Arial" panose="020B0604020202020204" pitchFamily="34" charset="0"/>
              </a:rPr>
              <a:t>Extrait n° </a:t>
            </a:r>
            <a:r>
              <a:rPr lang="fr-FR" sz="2900" b="1" dirty="0" smtClean="0">
                <a:latin typeface="Arial" panose="020B0604020202020204" pitchFamily="34" charset="0"/>
                <a:cs typeface="Arial" panose="020B0604020202020204" pitchFamily="34" charset="0"/>
              </a:rPr>
              <a:t>2</a:t>
            </a:r>
          </a:p>
          <a:p>
            <a:pPr marL="0" indent="0">
              <a:lnSpc>
                <a:spcPct val="120000"/>
              </a:lnSpc>
              <a:buNone/>
            </a:pPr>
            <a:endParaRPr lang="fr-FR" b="1" dirty="0">
              <a:latin typeface="Arial" panose="020B0604020202020204" pitchFamily="34" charset="0"/>
              <a:cs typeface="Arial" panose="020B0604020202020204" pitchFamily="34" charset="0"/>
            </a:endParaRPr>
          </a:p>
          <a:p>
            <a:pPr marL="0" indent="0" algn="just">
              <a:lnSpc>
                <a:spcPct val="120000"/>
              </a:lnSpc>
              <a:buNone/>
            </a:pPr>
            <a:r>
              <a:rPr lang="fr-FR" dirty="0">
                <a:latin typeface="Arial" panose="020B0604020202020204" pitchFamily="34" charset="0"/>
                <a:cs typeface="Arial" panose="020B0604020202020204" pitchFamily="34" charset="0"/>
              </a:rPr>
              <a:t>— Je crains que cela ne te fasse un choc. Mais j’ai longuement </a:t>
            </a:r>
            <a:r>
              <a:rPr lang="fr-FR" dirty="0" smtClean="0">
                <a:latin typeface="Arial" panose="020B0604020202020204" pitchFamily="34" charset="0"/>
                <a:cs typeface="Arial" panose="020B0604020202020204" pitchFamily="34" charset="0"/>
              </a:rPr>
              <a:t>réfléchi pour </a:t>
            </a:r>
            <a:r>
              <a:rPr lang="fr-FR" dirty="0">
                <a:latin typeface="Arial" panose="020B0604020202020204" pitchFamily="34" charset="0"/>
                <a:cs typeface="Arial" panose="020B0604020202020204" pitchFamily="34" charset="0"/>
              </a:rPr>
              <a:t>conclure que la seule chose à faire, c’était de te dire la vérité. </a:t>
            </a:r>
            <a:r>
              <a:rPr lang="fr-FR" dirty="0" smtClean="0">
                <a:latin typeface="Arial" panose="020B0604020202020204" pitchFamily="34" charset="0"/>
                <a:cs typeface="Arial" panose="020B0604020202020204" pitchFamily="34" charset="0"/>
              </a:rPr>
              <a:t>J’espère que </a:t>
            </a:r>
            <a:r>
              <a:rPr lang="fr-FR" dirty="0">
                <a:latin typeface="Arial" panose="020B0604020202020204" pitchFamily="34" charset="0"/>
                <a:cs typeface="Arial" panose="020B0604020202020204" pitchFamily="34" charset="0"/>
              </a:rPr>
              <a:t>tu ne me blâmeras pas trop.</a:t>
            </a:r>
          </a:p>
          <a:p>
            <a:pPr marL="0" indent="0" algn="just">
              <a:lnSpc>
                <a:spcPct val="120000"/>
              </a:lnSpc>
              <a:buNone/>
            </a:pPr>
            <a:r>
              <a:rPr lang="fr-FR" dirty="0">
                <a:latin typeface="Arial" panose="020B0604020202020204" pitchFamily="34" charset="0"/>
                <a:cs typeface="Arial" panose="020B0604020202020204" pitchFamily="34" charset="0"/>
              </a:rPr>
              <a:t>Et il lui dit ce qu’il avait à lui dire. Ce ne fut pas long. Quatre ou cinq </a:t>
            </a:r>
            <a:r>
              <a:rPr lang="fr-FR" dirty="0" smtClean="0">
                <a:latin typeface="Arial" panose="020B0604020202020204" pitchFamily="34" charset="0"/>
                <a:cs typeface="Arial" panose="020B0604020202020204" pitchFamily="34" charset="0"/>
              </a:rPr>
              <a:t>minutes au </a:t>
            </a:r>
            <a:r>
              <a:rPr lang="fr-FR" dirty="0">
                <a:latin typeface="Arial" panose="020B0604020202020204" pitchFamily="34" charset="0"/>
                <a:cs typeface="Arial" panose="020B0604020202020204" pitchFamily="34" charset="0"/>
              </a:rPr>
              <a:t>plus. Pendant son récit, elle demeura assise. Saisie d’une sourde </a:t>
            </a:r>
            <a:r>
              <a:rPr lang="fr-FR" dirty="0" smtClean="0">
                <a:latin typeface="Arial" panose="020B0604020202020204" pitchFamily="34" charset="0"/>
                <a:cs typeface="Arial" panose="020B0604020202020204" pitchFamily="34" charset="0"/>
              </a:rPr>
              <a:t>horreur, elle </a:t>
            </a:r>
            <a:r>
              <a:rPr lang="fr-FR" dirty="0">
                <a:latin typeface="Arial" panose="020B0604020202020204" pitchFamily="34" charset="0"/>
                <a:cs typeface="Arial" panose="020B0604020202020204" pitchFamily="34" charset="0"/>
              </a:rPr>
              <a:t>le vit s’éloigner un peu plus à chaque mot qu’il prononçait.</a:t>
            </a:r>
          </a:p>
          <a:p>
            <a:pPr marL="0" indent="0" algn="just">
              <a:lnSpc>
                <a:spcPct val="120000"/>
              </a:lnSpc>
              <a:buNone/>
            </a:pPr>
            <a:r>
              <a:rPr lang="fr-FR" dirty="0">
                <a:latin typeface="Arial" panose="020B0604020202020204" pitchFamily="34" charset="0"/>
                <a:cs typeface="Arial" panose="020B0604020202020204" pitchFamily="34" charset="0"/>
              </a:rPr>
              <a:t>— Voilà, c’est ainsi, conclut-il. Et je sais que je te fais passer un </a:t>
            </a:r>
            <a:r>
              <a:rPr lang="fr-FR" dirty="0" smtClean="0">
                <a:latin typeface="Arial" panose="020B0604020202020204" pitchFamily="34" charset="0"/>
                <a:cs typeface="Arial" panose="020B0604020202020204" pitchFamily="34" charset="0"/>
              </a:rPr>
              <a:t>mauvais moment</a:t>
            </a:r>
            <a:r>
              <a:rPr lang="fr-FR" dirty="0">
                <a:latin typeface="Arial" panose="020B0604020202020204" pitchFamily="34" charset="0"/>
                <a:cs typeface="Arial" panose="020B0604020202020204" pitchFamily="34" charset="0"/>
              </a:rPr>
              <a:t>, mais il n’y avait pas d’autre solution. Naturellement, je te donnerai </a:t>
            </a:r>
            <a:r>
              <a:rPr lang="fr-FR" dirty="0" smtClean="0">
                <a:latin typeface="Arial" panose="020B0604020202020204" pitchFamily="34" charset="0"/>
                <a:cs typeface="Arial" panose="020B0604020202020204" pitchFamily="34" charset="0"/>
              </a:rPr>
              <a:t>de l’argent </a:t>
            </a:r>
            <a:r>
              <a:rPr lang="fr-FR" dirty="0">
                <a:latin typeface="Arial" panose="020B0604020202020204" pitchFamily="34" charset="0"/>
                <a:cs typeface="Arial" panose="020B0604020202020204" pitchFamily="34" charset="0"/>
              </a:rPr>
              <a:t>et je ferai le nécessaire pour que tu ne manques de rien. Inutile de </a:t>
            </a:r>
            <a:r>
              <a:rPr lang="fr-FR" dirty="0" smtClean="0">
                <a:latin typeface="Arial" panose="020B0604020202020204" pitchFamily="34" charset="0"/>
                <a:cs typeface="Arial" panose="020B0604020202020204" pitchFamily="34" charset="0"/>
              </a:rPr>
              <a:t>faire des </a:t>
            </a:r>
            <a:r>
              <a:rPr lang="fr-FR" dirty="0">
                <a:latin typeface="Arial" panose="020B0604020202020204" pitchFamily="34" charset="0"/>
                <a:cs typeface="Arial" panose="020B0604020202020204" pitchFamily="34" charset="0"/>
              </a:rPr>
              <a:t>histoires. J’espère qu’il n’y en aura pas. Ça ne faciliterait pas ma tâche.</a:t>
            </a:r>
          </a:p>
        </p:txBody>
      </p:sp>
    </p:spTree>
    <p:extLst>
      <p:ext uri="{BB962C8B-B14F-4D97-AF65-F5344CB8AC3E}">
        <p14:creationId xmlns:p14="http://schemas.microsoft.com/office/powerpoint/2010/main" val="40338213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19" y="139853"/>
            <a:ext cx="1176925" cy="461665"/>
          </a:xfrm>
          <a:prstGeom prst="rect">
            <a:avLst/>
          </a:prstGeom>
          <a:solidFill>
            <a:srgbClr val="F3FF57"/>
          </a:solidFill>
        </p:spPr>
        <p:txBody>
          <a:bodyPr wrap="none" rtlCol="0">
            <a:spAutoFit/>
          </a:bodyPr>
          <a:lstStyle/>
          <a:p>
            <a:r>
              <a:rPr lang="fr-FR" sz="2400" b="1" dirty="0" smtClean="0">
                <a:latin typeface="Arial" panose="020B0604020202020204" pitchFamily="34" charset="0"/>
                <a:cs typeface="Arial" panose="020B0604020202020204" pitchFamily="34" charset="0"/>
              </a:rPr>
              <a:t>Pistes </a:t>
            </a:r>
            <a:endParaRPr lang="fr-FR" sz="2400" b="1" dirty="0">
              <a:latin typeface="Arial" panose="020B0604020202020204" pitchFamily="34" charset="0"/>
              <a:cs typeface="Arial" panose="020B0604020202020204" pitchFamily="34" charset="0"/>
            </a:endParaRPr>
          </a:p>
        </p:txBody>
      </p:sp>
      <p:sp>
        <p:nvSpPr>
          <p:cNvPr id="5" name="ZoneTexte 4"/>
          <p:cNvSpPr txBox="1"/>
          <p:nvPr/>
        </p:nvSpPr>
        <p:spPr>
          <a:xfrm>
            <a:off x="1547664" y="173174"/>
            <a:ext cx="6835832" cy="4278094"/>
          </a:xfrm>
          <a:prstGeom prst="rect">
            <a:avLst/>
          </a:prstGeom>
          <a:noFill/>
        </p:spPr>
        <p:txBody>
          <a:bodyPr wrap="square" rtlCol="0">
            <a:spAutoFit/>
          </a:bodyPr>
          <a:lstStyle/>
          <a:p>
            <a:pPr marL="285750" indent="-285750">
              <a:buFont typeface="Courier New" panose="02070309020205020404" pitchFamily="49" charset="0"/>
              <a:buChar char="o"/>
            </a:pPr>
            <a:r>
              <a:rPr lang="fr-FR" sz="1600" dirty="0">
                <a:latin typeface="Arial" panose="020B0604020202020204" pitchFamily="34" charset="0"/>
                <a:cs typeface="Arial" panose="020B0604020202020204" pitchFamily="34" charset="0"/>
              </a:rPr>
              <a:t>i</a:t>
            </a:r>
            <a:r>
              <a:rPr lang="fr-FR" sz="1600" dirty="0" smtClean="0">
                <a:latin typeface="Arial" panose="020B0604020202020204" pitchFamily="34" charset="0"/>
                <a:cs typeface="Arial" panose="020B0604020202020204" pitchFamily="34" charset="0"/>
              </a:rPr>
              <a:t>nventer à partir d’un titre, d’un début de texte </a:t>
            </a:r>
          </a:p>
          <a:p>
            <a:pPr marL="285750" indent="-285750">
              <a:buFont typeface="Courier New" panose="02070309020205020404" pitchFamily="49" charset="0"/>
              <a:buChar char="o"/>
            </a:pPr>
            <a:r>
              <a:rPr lang="fr-FR" sz="1600" dirty="0">
                <a:latin typeface="Arial" panose="020B0604020202020204" pitchFamily="34" charset="0"/>
                <a:cs typeface="Arial" panose="020B0604020202020204" pitchFamily="34" charset="0"/>
              </a:rPr>
              <a:t>r</a:t>
            </a:r>
            <a:r>
              <a:rPr lang="fr-FR" sz="1600" dirty="0" smtClean="0">
                <a:latin typeface="Arial" panose="020B0604020202020204" pitchFamily="34" charset="0"/>
                <a:cs typeface="Arial" panose="020B0604020202020204" pitchFamily="34" charset="0"/>
              </a:rPr>
              <a:t>eformuler ( traduire )</a:t>
            </a:r>
          </a:p>
          <a:p>
            <a:r>
              <a:rPr lang="fr-FR" sz="1600" dirty="0" smtClean="0">
                <a:latin typeface="Arial" panose="020B0604020202020204" pitchFamily="34" charset="0"/>
                <a:cs typeface="Arial" panose="020B0604020202020204" pitchFamily="34" charset="0"/>
              </a:rPr>
              <a:t>	à l’oral, à l’écrit, en illustrant</a:t>
            </a:r>
          </a:p>
          <a:p>
            <a:r>
              <a:rPr lang="fr-FR" sz="1600" dirty="0">
                <a:latin typeface="Arial" panose="020B0604020202020204" pitchFamily="34" charset="0"/>
                <a:cs typeface="Arial" panose="020B0604020202020204" pitchFamily="34" charset="0"/>
              </a:rPr>
              <a:t>	</a:t>
            </a:r>
            <a:r>
              <a:rPr lang="fr-FR" sz="1600" dirty="0" smtClean="0">
                <a:latin typeface="Arial" panose="020B0604020202020204" pitchFamily="34" charset="0"/>
                <a:cs typeface="Arial" panose="020B0604020202020204" pitchFamily="34" charset="0"/>
              </a:rPr>
              <a:t>	identifier les personnages </a:t>
            </a:r>
          </a:p>
          <a:p>
            <a:r>
              <a:rPr lang="fr-FR" sz="1600" dirty="0">
                <a:latin typeface="Arial" panose="020B0604020202020204" pitchFamily="34" charset="0"/>
                <a:cs typeface="Arial" panose="020B0604020202020204" pitchFamily="34" charset="0"/>
              </a:rPr>
              <a:t>	</a:t>
            </a:r>
            <a:r>
              <a:rPr lang="fr-FR" sz="1600" dirty="0" smtClean="0">
                <a:latin typeface="Arial" panose="020B0604020202020204" pitchFamily="34" charset="0"/>
                <a:cs typeface="Arial" panose="020B0604020202020204" pitchFamily="34" charset="0"/>
              </a:rPr>
              <a:t>	présenter les circonstances</a:t>
            </a:r>
          </a:p>
          <a:p>
            <a:r>
              <a:rPr lang="fr-FR" sz="1600" dirty="0" smtClean="0">
                <a:latin typeface="Arial" panose="020B0604020202020204" pitchFamily="34" charset="0"/>
                <a:cs typeface="Arial" panose="020B0604020202020204" pitchFamily="34" charset="0"/>
              </a:rPr>
              <a:t>		résumer les faits</a:t>
            </a:r>
          </a:p>
          <a:p>
            <a:pPr marL="285750" indent="-285750">
              <a:buFont typeface="Courier New" panose="02070309020205020404" pitchFamily="49" charset="0"/>
              <a:buChar char="o"/>
            </a:pPr>
            <a:r>
              <a:rPr lang="fr-FR" sz="1600" dirty="0">
                <a:latin typeface="Arial" panose="020B0604020202020204" pitchFamily="34" charset="0"/>
                <a:cs typeface="Arial" panose="020B0604020202020204" pitchFamily="34" charset="0"/>
              </a:rPr>
              <a:t>r</a:t>
            </a:r>
            <a:r>
              <a:rPr lang="fr-FR" sz="1600" dirty="0" smtClean="0">
                <a:latin typeface="Arial" panose="020B0604020202020204" pitchFamily="34" charset="0"/>
                <a:cs typeface="Arial" panose="020B0604020202020204" pitchFamily="34" charset="0"/>
              </a:rPr>
              <a:t>épondre à des questionnaires de type QCM, VRAI-FAUX</a:t>
            </a:r>
          </a:p>
          <a:p>
            <a:pPr marL="285750" indent="-285750">
              <a:buFont typeface="Courier New" panose="02070309020205020404" pitchFamily="49" charset="0"/>
              <a:buChar char="o"/>
            </a:pPr>
            <a:r>
              <a:rPr lang="fr-FR" sz="1600" dirty="0">
                <a:latin typeface="Arial" panose="020B0604020202020204" pitchFamily="34" charset="0"/>
                <a:cs typeface="Arial" panose="020B0604020202020204" pitchFamily="34" charset="0"/>
              </a:rPr>
              <a:t>r</a:t>
            </a:r>
            <a:r>
              <a:rPr lang="fr-FR" sz="1600" dirty="0" smtClean="0">
                <a:latin typeface="Arial" panose="020B0604020202020204" pitchFamily="34" charset="0"/>
                <a:cs typeface="Arial" panose="020B0604020202020204" pitchFamily="34" charset="0"/>
              </a:rPr>
              <a:t>éorganiser un texte </a:t>
            </a:r>
          </a:p>
          <a:p>
            <a:r>
              <a:rPr lang="fr-FR" sz="1600" dirty="0">
                <a:latin typeface="Arial" panose="020B0604020202020204" pitchFamily="34" charset="0"/>
                <a:cs typeface="Arial" panose="020B0604020202020204" pitchFamily="34" charset="0"/>
              </a:rPr>
              <a:t>	</a:t>
            </a:r>
            <a:r>
              <a:rPr lang="fr-FR" sz="1600" dirty="0" smtClean="0">
                <a:latin typeface="Arial" panose="020B0604020202020204" pitchFamily="34" charset="0"/>
                <a:cs typeface="Arial" panose="020B0604020202020204" pitchFamily="34" charset="0"/>
              </a:rPr>
              <a:t>rétablir la chronologie des faits</a:t>
            </a:r>
          </a:p>
          <a:p>
            <a:r>
              <a:rPr lang="fr-FR" sz="1600" dirty="0">
                <a:latin typeface="Arial" panose="020B0604020202020204" pitchFamily="34" charset="0"/>
                <a:cs typeface="Arial" panose="020B0604020202020204" pitchFamily="34" charset="0"/>
              </a:rPr>
              <a:t>	</a:t>
            </a:r>
            <a:r>
              <a:rPr lang="fr-FR" sz="1600" dirty="0" smtClean="0">
                <a:latin typeface="Arial" panose="020B0604020202020204" pitchFamily="34" charset="0"/>
                <a:cs typeface="Arial" panose="020B0604020202020204" pitchFamily="34" charset="0"/>
              </a:rPr>
              <a:t>remettre de l’ordre dans l’enchaînement des idées </a:t>
            </a:r>
          </a:p>
          <a:p>
            <a:pPr marL="285750" indent="-285750">
              <a:buFont typeface="Courier New" panose="02070309020205020404" pitchFamily="49" charset="0"/>
              <a:buChar char="o"/>
            </a:pPr>
            <a:r>
              <a:rPr lang="fr-FR" sz="1600" dirty="0" smtClean="0">
                <a:latin typeface="Arial" panose="020B0604020202020204" pitchFamily="34" charset="0"/>
                <a:cs typeface="Arial" panose="020B0604020202020204" pitchFamily="34" charset="0"/>
              </a:rPr>
              <a:t>interroger les « blancs » du texte</a:t>
            </a:r>
          </a:p>
          <a:p>
            <a:pPr lvl="1"/>
            <a:r>
              <a:rPr lang="fr-FR" sz="1600" dirty="0" smtClean="0">
                <a:latin typeface="Arial" panose="020B0604020202020204" pitchFamily="34" charset="0"/>
                <a:cs typeface="Arial" panose="020B0604020202020204" pitchFamily="34" charset="0"/>
              </a:rPr>
              <a:t>	paroles non rapportées</a:t>
            </a:r>
          </a:p>
          <a:p>
            <a:pPr lvl="1"/>
            <a:r>
              <a:rPr lang="fr-FR" sz="1600" dirty="0">
                <a:latin typeface="Arial" panose="020B0604020202020204" pitchFamily="34" charset="0"/>
                <a:cs typeface="Arial" panose="020B0604020202020204" pitchFamily="34" charset="0"/>
              </a:rPr>
              <a:t>	</a:t>
            </a:r>
            <a:r>
              <a:rPr lang="fr-FR" sz="1600" dirty="0" smtClean="0">
                <a:latin typeface="Arial" panose="020B0604020202020204" pitchFamily="34" charset="0"/>
                <a:cs typeface="Arial" panose="020B0604020202020204" pitchFamily="34" charset="0"/>
              </a:rPr>
              <a:t>sentiments, intentions non exprimées</a:t>
            </a:r>
          </a:p>
          <a:p>
            <a:pPr lvl="1"/>
            <a:r>
              <a:rPr lang="fr-FR" sz="1600" dirty="0">
                <a:latin typeface="Arial" panose="020B0604020202020204" pitchFamily="34" charset="0"/>
                <a:cs typeface="Arial" panose="020B0604020202020204" pitchFamily="34" charset="0"/>
              </a:rPr>
              <a:t>	</a:t>
            </a:r>
            <a:r>
              <a:rPr lang="fr-FR" sz="1600" dirty="0" smtClean="0">
                <a:latin typeface="Arial" panose="020B0604020202020204" pitchFamily="34" charset="0"/>
                <a:cs typeface="Arial" panose="020B0604020202020204" pitchFamily="34" charset="0"/>
              </a:rPr>
              <a:t>causes et conséquences </a:t>
            </a:r>
          </a:p>
          <a:p>
            <a:pPr marL="285750" indent="-285750">
              <a:buFont typeface="Courier New" panose="02070309020205020404" pitchFamily="49" charset="0"/>
              <a:buChar char="o"/>
            </a:pPr>
            <a:r>
              <a:rPr lang="fr-FR" sz="1600" dirty="0">
                <a:latin typeface="Arial" panose="020B0604020202020204" pitchFamily="34" charset="0"/>
                <a:cs typeface="Arial" panose="020B0604020202020204" pitchFamily="34" charset="0"/>
              </a:rPr>
              <a:t>r</a:t>
            </a:r>
            <a:r>
              <a:rPr lang="fr-FR" sz="1600" dirty="0" smtClean="0">
                <a:latin typeface="Arial" panose="020B0604020202020204" pitchFamily="34" charset="0"/>
                <a:cs typeface="Arial" panose="020B0604020202020204" pitchFamily="34" charset="0"/>
              </a:rPr>
              <a:t>eprendre des faits de langue rencontrés dans les textes </a:t>
            </a:r>
          </a:p>
          <a:p>
            <a:r>
              <a:rPr lang="fr-FR" sz="1600" dirty="0">
                <a:latin typeface="Arial" panose="020B0604020202020204" pitchFamily="34" charset="0"/>
                <a:cs typeface="Arial" panose="020B0604020202020204" pitchFamily="34" charset="0"/>
              </a:rPr>
              <a:t>	</a:t>
            </a:r>
            <a:r>
              <a:rPr lang="fr-FR" sz="1600" dirty="0" smtClean="0">
                <a:latin typeface="Arial" panose="020B0604020202020204" pitchFamily="34" charset="0"/>
                <a:cs typeface="Arial" panose="020B0604020202020204" pitchFamily="34" charset="0"/>
              </a:rPr>
              <a:t>et effectuer des exercices </a:t>
            </a:r>
          </a:p>
          <a:p>
            <a:r>
              <a:rPr lang="fr-FR" sz="1600" dirty="0">
                <a:latin typeface="Arial" panose="020B0604020202020204" pitchFamily="34" charset="0"/>
                <a:cs typeface="Arial" panose="020B0604020202020204" pitchFamily="34" charset="0"/>
              </a:rPr>
              <a:t>	</a:t>
            </a:r>
            <a:r>
              <a:rPr lang="fr-FR" sz="1600" dirty="0" smtClean="0">
                <a:latin typeface="Arial" panose="020B0604020202020204" pitchFamily="34" charset="0"/>
                <a:cs typeface="Arial" panose="020B0604020202020204" pitchFamily="34" charset="0"/>
              </a:rPr>
              <a:t>	étude de phrases, production de textes </a:t>
            </a:r>
          </a:p>
        </p:txBody>
      </p:sp>
      <p:sp>
        <p:nvSpPr>
          <p:cNvPr id="7" name="ZoneTexte 6"/>
          <p:cNvSpPr txBox="1"/>
          <p:nvPr/>
        </p:nvSpPr>
        <p:spPr>
          <a:xfrm>
            <a:off x="395536" y="4941167"/>
            <a:ext cx="2304256" cy="646331"/>
          </a:xfrm>
          <a:prstGeom prst="rect">
            <a:avLst/>
          </a:prstGeom>
          <a:solidFill>
            <a:srgbClr val="FEF1E6"/>
          </a:solidFill>
          <a:ln w="25400">
            <a:solidFill>
              <a:schemeClr val="accent2">
                <a:lumMod val="75000"/>
              </a:schemeClr>
            </a:solidFill>
          </a:ln>
        </p:spPr>
        <p:txBody>
          <a:bodyPr wrap="square" rtlCol="0">
            <a:spAutoFit/>
          </a:bodyPr>
          <a:lstStyle/>
          <a:p>
            <a:r>
              <a:rPr lang="fr-FR" b="1" dirty="0" smtClean="0"/>
              <a:t>L’élève effectue d’emblée ces activités</a:t>
            </a:r>
          </a:p>
        </p:txBody>
      </p:sp>
      <p:sp>
        <p:nvSpPr>
          <p:cNvPr id="8" name="ZoneTexte 7"/>
          <p:cNvSpPr txBox="1"/>
          <p:nvPr/>
        </p:nvSpPr>
        <p:spPr>
          <a:xfrm>
            <a:off x="4499992" y="4941168"/>
            <a:ext cx="4358466" cy="646331"/>
          </a:xfrm>
          <a:prstGeom prst="rect">
            <a:avLst/>
          </a:prstGeom>
          <a:solidFill>
            <a:srgbClr val="FEF1E6"/>
          </a:solidFill>
          <a:ln w="25400">
            <a:solidFill>
              <a:schemeClr val="accent5">
                <a:lumMod val="50000"/>
              </a:schemeClr>
            </a:solidFill>
          </a:ln>
        </p:spPr>
        <p:txBody>
          <a:bodyPr wrap="square" rtlCol="0">
            <a:spAutoFit/>
          </a:bodyPr>
          <a:lstStyle/>
          <a:p>
            <a:r>
              <a:rPr lang="fr-FR" b="1" dirty="0" smtClean="0"/>
              <a:t>L’élève reçoit des propositions de réponses</a:t>
            </a:r>
            <a:endParaRPr lang="fr-FR" b="1" dirty="0"/>
          </a:p>
          <a:p>
            <a:r>
              <a:rPr lang="fr-FR" b="1" dirty="0" smtClean="0"/>
              <a:t>il les compare, effectue des choix</a:t>
            </a:r>
            <a:endParaRPr lang="fr-FR" b="1" dirty="0"/>
          </a:p>
        </p:txBody>
      </p:sp>
      <p:sp>
        <p:nvSpPr>
          <p:cNvPr id="9" name="ZoneTexte 8"/>
          <p:cNvSpPr txBox="1"/>
          <p:nvPr/>
        </p:nvSpPr>
        <p:spPr>
          <a:xfrm>
            <a:off x="2267744" y="5840397"/>
            <a:ext cx="4906600" cy="646331"/>
          </a:xfrm>
          <a:prstGeom prst="rect">
            <a:avLst/>
          </a:prstGeom>
          <a:solidFill>
            <a:srgbClr val="FEF1E6"/>
          </a:solidFill>
          <a:ln w="25400">
            <a:solidFill>
              <a:schemeClr val="accent6">
                <a:lumMod val="75000"/>
              </a:schemeClr>
            </a:solidFill>
          </a:ln>
        </p:spPr>
        <p:txBody>
          <a:bodyPr wrap="none" rtlCol="0">
            <a:spAutoFit/>
          </a:bodyPr>
          <a:lstStyle/>
          <a:p>
            <a:r>
              <a:rPr lang="fr-FR" b="1" dirty="0" smtClean="0"/>
              <a:t>Échanges, discussions avec l’enseignant/ le tuteur</a:t>
            </a:r>
          </a:p>
          <a:p>
            <a:r>
              <a:rPr lang="fr-FR" b="1" dirty="0"/>
              <a:t>l</a:t>
            </a:r>
            <a:r>
              <a:rPr lang="fr-FR" b="1" dirty="0" smtClean="0"/>
              <a:t>es choix doivent être justifiés </a:t>
            </a:r>
            <a:endParaRPr lang="fr-FR" b="1" dirty="0"/>
          </a:p>
        </p:txBody>
      </p:sp>
      <p:cxnSp>
        <p:nvCxnSpPr>
          <p:cNvPr id="11" name="Connecteur en arc 10"/>
          <p:cNvCxnSpPr/>
          <p:nvPr/>
        </p:nvCxnSpPr>
        <p:spPr>
          <a:xfrm rot="5400000">
            <a:off x="589100" y="4094597"/>
            <a:ext cx="760067" cy="581000"/>
          </a:xfrm>
          <a:prstGeom prst="curvedConnector3">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13" name="Connecteur en arc 12"/>
          <p:cNvCxnSpPr/>
          <p:nvPr/>
        </p:nvCxnSpPr>
        <p:spPr>
          <a:xfrm rot="16200000" flipH="1">
            <a:off x="7603971" y="3809032"/>
            <a:ext cx="1192116" cy="720082"/>
          </a:xfrm>
          <a:prstGeom prst="curvedConnector3">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14" name="Connecteur en arc 13"/>
          <p:cNvCxnSpPr/>
          <p:nvPr/>
        </p:nvCxnSpPr>
        <p:spPr>
          <a:xfrm rot="5400000">
            <a:off x="3127649" y="5008986"/>
            <a:ext cx="1008113" cy="296417"/>
          </a:xfrm>
          <a:prstGeom prst="curvedConnector3">
            <a:avLst>
              <a:gd name="adj1" fmla="val 50000"/>
            </a:avLst>
          </a:prstGeom>
          <a:ln w="2222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2610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www.decitre.fr/media/catalog/product/9/7/8/2/7/2/5/6/9782725627328F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4999" y="116632"/>
            <a:ext cx="3463661" cy="489654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ecx.images-amazon.com/images/I/41seofzD8fL._AC_UL320_SR230,320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3284984"/>
            <a:ext cx="2376264" cy="330610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www.editions-retz.com/sites/default/files/ouvrage/9782725631769.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21088864">
            <a:off x="334097" y="424736"/>
            <a:ext cx="1694924" cy="2399893"/>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ttp://www.editions-retz.com/sites/default/files/ouvrage/9782725631295.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393699">
            <a:off x="5273263" y="1558678"/>
            <a:ext cx="3468136" cy="4910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08330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8418" y="2564904"/>
            <a:ext cx="6696744" cy="830997"/>
          </a:xfrm>
          <a:prstGeom prst="rect">
            <a:avLst/>
          </a:prstGeom>
          <a:solidFill>
            <a:schemeClr val="bg1"/>
          </a:solidFill>
        </p:spPr>
        <p:txBody>
          <a:bodyPr wrap="square">
            <a:spAutoFit/>
          </a:bodyPr>
          <a:lstStyle/>
          <a:p>
            <a:pPr algn="just"/>
            <a:endParaRPr lang="fr-FR" sz="2400" dirty="0" smtClean="0">
              <a:solidFill>
                <a:schemeClr val="tx1">
                  <a:lumMod val="65000"/>
                  <a:lumOff val="35000"/>
                </a:schemeClr>
              </a:solidFill>
              <a:hlinkClick r:id="rId3"/>
            </a:endParaRPr>
          </a:p>
          <a:p>
            <a:pPr algn="just"/>
            <a:endParaRPr lang="fr-FR" sz="2400" dirty="0">
              <a:hlinkClick r:id="rId3"/>
            </a:endParaRPr>
          </a:p>
        </p:txBody>
      </p:sp>
      <p:sp>
        <p:nvSpPr>
          <p:cNvPr id="4" name="ZoneTexte 3"/>
          <p:cNvSpPr txBox="1"/>
          <p:nvPr/>
        </p:nvSpPr>
        <p:spPr>
          <a:xfrm>
            <a:off x="406230" y="548680"/>
            <a:ext cx="8347157" cy="1384995"/>
          </a:xfrm>
          <a:prstGeom prst="rect">
            <a:avLst/>
          </a:prstGeom>
          <a:noFill/>
        </p:spPr>
        <p:txBody>
          <a:bodyPr wrap="none" rtlCol="0">
            <a:spAutoFit/>
          </a:bodyPr>
          <a:lstStyle/>
          <a:p>
            <a:pPr algn="just"/>
            <a:r>
              <a:rPr lang="fr-FR" sz="2800" b="1" dirty="0">
                <a:latin typeface="Arial" panose="020B0604020202020204" pitchFamily="34" charset="0"/>
                <a:cs typeface="Arial" panose="020B0604020202020204" pitchFamily="34" charset="0"/>
              </a:rPr>
              <a:t>Sylvie </a:t>
            </a:r>
            <a:r>
              <a:rPr lang="fr-FR" sz="2800" b="1" dirty="0" err="1">
                <a:latin typeface="Arial" panose="020B0604020202020204" pitchFamily="34" charset="0"/>
                <a:cs typeface="Arial" panose="020B0604020202020204" pitchFamily="34" charset="0"/>
              </a:rPr>
              <a:t>Cèbe</a:t>
            </a:r>
            <a:r>
              <a:rPr lang="fr-FR" sz="2800" b="1" dirty="0">
                <a:latin typeface="Arial" panose="020B0604020202020204" pitchFamily="34" charset="0"/>
                <a:cs typeface="Arial" panose="020B0604020202020204" pitchFamily="34" charset="0"/>
              </a:rPr>
              <a:t>, Roland </a:t>
            </a:r>
            <a:r>
              <a:rPr lang="fr-FR" sz="2800" b="1" dirty="0" err="1">
                <a:latin typeface="Arial" panose="020B0604020202020204" pitchFamily="34" charset="0"/>
                <a:cs typeface="Arial" panose="020B0604020202020204" pitchFamily="34" charset="0"/>
              </a:rPr>
              <a:t>Guigoux</a:t>
            </a:r>
            <a:r>
              <a:rPr lang="fr-FR" sz="2800" b="1" dirty="0">
                <a:latin typeface="Arial" panose="020B0604020202020204" pitchFamily="34" charset="0"/>
                <a:cs typeface="Arial" panose="020B0604020202020204" pitchFamily="34" charset="0"/>
              </a:rPr>
              <a:t> </a:t>
            </a:r>
            <a:r>
              <a:rPr lang="fr-FR" sz="2800" b="1" dirty="0" smtClean="0">
                <a:latin typeface="Arial" panose="020B0604020202020204" pitchFamily="34" charset="0"/>
                <a:cs typeface="Arial" panose="020B0604020202020204" pitchFamily="34" charset="0"/>
              </a:rPr>
              <a:t> </a:t>
            </a:r>
            <a:endParaRPr lang="fr-FR" sz="2800" b="1" dirty="0">
              <a:latin typeface="Arial" panose="020B0604020202020204" pitchFamily="34" charset="0"/>
              <a:cs typeface="Arial" panose="020B0604020202020204" pitchFamily="34" charset="0"/>
            </a:endParaRPr>
          </a:p>
          <a:p>
            <a:pPr algn="ctr"/>
            <a:r>
              <a:rPr lang="fr-FR" sz="2800" i="1" dirty="0">
                <a:latin typeface="Arial" panose="020B0604020202020204" pitchFamily="34" charset="0"/>
                <a:cs typeface="Arial" panose="020B0604020202020204" pitchFamily="34" charset="0"/>
              </a:rPr>
              <a:t>enseignants-chercheurs en sciences de l’éducation</a:t>
            </a:r>
          </a:p>
          <a:p>
            <a:endParaRPr lang="fr-FR" sz="2800" dirty="0"/>
          </a:p>
        </p:txBody>
      </p:sp>
      <p:sp>
        <p:nvSpPr>
          <p:cNvPr id="5" name="ZoneTexte 4"/>
          <p:cNvSpPr txBox="1"/>
          <p:nvPr/>
        </p:nvSpPr>
        <p:spPr>
          <a:xfrm>
            <a:off x="520440" y="2420888"/>
            <a:ext cx="8108885" cy="3108543"/>
          </a:xfrm>
          <a:prstGeom prst="rect">
            <a:avLst/>
          </a:prstGeom>
          <a:noFill/>
        </p:spPr>
        <p:txBody>
          <a:bodyPr wrap="square" rtlCol="0">
            <a:spAutoFit/>
          </a:bodyPr>
          <a:lstStyle/>
          <a:p>
            <a:r>
              <a:rPr lang="fr-FR" sz="2800" b="1" dirty="0" err="1" smtClean="0">
                <a:latin typeface="Arial" panose="020B0604020202020204" pitchFamily="34" charset="0"/>
                <a:cs typeface="Arial" panose="020B0604020202020204" pitchFamily="34" charset="0"/>
              </a:rPr>
              <a:t>Lector</a:t>
            </a:r>
            <a:r>
              <a:rPr lang="fr-FR" sz="2800" b="1" dirty="0" smtClean="0">
                <a:latin typeface="Arial" panose="020B0604020202020204" pitchFamily="34" charset="0"/>
                <a:cs typeface="Arial" panose="020B0604020202020204" pitchFamily="34" charset="0"/>
              </a:rPr>
              <a:t> &amp; </a:t>
            </a:r>
            <a:r>
              <a:rPr lang="fr-FR" sz="2800" b="1" dirty="0" err="1" smtClean="0">
                <a:latin typeface="Arial" panose="020B0604020202020204" pitchFamily="34" charset="0"/>
                <a:cs typeface="Arial" panose="020B0604020202020204" pitchFamily="34" charset="0"/>
              </a:rPr>
              <a:t>Lectrix</a:t>
            </a:r>
            <a:r>
              <a:rPr lang="fr-FR" sz="2800" b="1" dirty="0">
                <a:latin typeface="Arial" panose="020B0604020202020204" pitchFamily="34" charset="0"/>
                <a:cs typeface="Arial" panose="020B0604020202020204" pitchFamily="34" charset="0"/>
              </a:rPr>
              <a:t> </a:t>
            </a:r>
            <a:r>
              <a:rPr lang="fr-FR" sz="2800" dirty="0" smtClean="0">
                <a:latin typeface="Arial" panose="020B0604020202020204" pitchFamily="34" charset="0"/>
                <a:cs typeface="Arial" panose="020B0604020202020204" pitchFamily="34" charset="0"/>
              </a:rPr>
              <a:t>CM1 CM2 6</a:t>
            </a:r>
            <a:r>
              <a:rPr lang="fr-FR" sz="2800" baseline="30000" dirty="0" smtClean="0">
                <a:latin typeface="Arial" panose="020B0604020202020204" pitchFamily="34" charset="0"/>
                <a:cs typeface="Arial" panose="020B0604020202020204" pitchFamily="34" charset="0"/>
              </a:rPr>
              <a:t>ème</a:t>
            </a:r>
            <a:r>
              <a:rPr lang="fr-FR" sz="2800" dirty="0" smtClean="0">
                <a:latin typeface="Arial" panose="020B0604020202020204" pitchFamily="34" charset="0"/>
                <a:cs typeface="Arial" panose="020B0604020202020204" pitchFamily="34" charset="0"/>
              </a:rPr>
              <a:t> SEPGA, 2009</a:t>
            </a:r>
          </a:p>
          <a:p>
            <a:endParaRPr lang="fr-FR" sz="2800" dirty="0" smtClean="0">
              <a:latin typeface="Arial" panose="020B0604020202020204" pitchFamily="34" charset="0"/>
              <a:cs typeface="Arial" panose="020B0604020202020204" pitchFamily="34" charset="0"/>
            </a:endParaRPr>
          </a:p>
          <a:p>
            <a:r>
              <a:rPr lang="fr-FR" sz="2800" b="1" dirty="0" err="1" smtClean="0">
                <a:latin typeface="Arial" panose="020B0604020202020204" pitchFamily="34" charset="0"/>
                <a:cs typeface="Arial" panose="020B0604020202020204" pitchFamily="34" charset="0"/>
              </a:rPr>
              <a:t>Lector</a:t>
            </a:r>
            <a:r>
              <a:rPr lang="fr-FR" sz="2800" b="1" dirty="0" smtClean="0">
                <a:latin typeface="Arial" panose="020B0604020202020204" pitchFamily="34" charset="0"/>
                <a:cs typeface="Arial" panose="020B0604020202020204" pitchFamily="34" charset="0"/>
              </a:rPr>
              <a:t> </a:t>
            </a:r>
            <a:r>
              <a:rPr lang="fr-FR" sz="2800" b="1" dirty="0">
                <a:latin typeface="Arial" panose="020B0604020202020204" pitchFamily="34" charset="0"/>
                <a:cs typeface="Arial" panose="020B0604020202020204" pitchFamily="34" charset="0"/>
              </a:rPr>
              <a:t>&amp; </a:t>
            </a:r>
            <a:r>
              <a:rPr lang="fr-FR" sz="2800" b="1" dirty="0" err="1" smtClean="0">
                <a:latin typeface="Arial" panose="020B0604020202020204" pitchFamily="34" charset="0"/>
                <a:cs typeface="Arial" panose="020B0604020202020204" pitchFamily="34" charset="0"/>
              </a:rPr>
              <a:t>Lectrix</a:t>
            </a:r>
            <a:r>
              <a:rPr lang="fr-FR" sz="2800" b="1" dirty="0" smtClean="0">
                <a:latin typeface="Arial" panose="020B0604020202020204" pitchFamily="34" charset="0"/>
                <a:cs typeface="Arial" panose="020B0604020202020204" pitchFamily="34" charset="0"/>
              </a:rPr>
              <a:t> </a:t>
            </a:r>
            <a:r>
              <a:rPr lang="fr-FR" sz="2800" dirty="0" smtClean="0">
                <a:latin typeface="Arial" panose="020B0604020202020204" pitchFamily="34" charset="0"/>
                <a:cs typeface="Arial" panose="020B0604020202020204" pitchFamily="34" charset="0"/>
              </a:rPr>
              <a:t>Collège, 2012</a:t>
            </a:r>
          </a:p>
          <a:p>
            <a:endParaRPr lang="fr-FR" sz="2800" dirty="0" smtClean="0">
              <a:latin typeface="Arial" panose="020B0604020202020204" pitchFamily="34" charset="0"/>
              <a:cs typeface="Arial" panose="020B0604020202020204" pitchFamily="34" charset="0"/>
            </a:endParaRPr>
          </a:p>
          <a:p>
            <a:r>
              <a:rPr lang="fr-FR" sz="2800" b="1" dirty="0" err="1" smtClean="0">
                <a:latin typeface="Arial" panose="020B0604020202020204" pitchFamily="34" charset="0"/>
                <a:cs typeface="Arial" panose="020B0604020202020204" pitchFamily="34" charset="0"/>
              </a:rPr>
              <a:t>Lectorino</a:t>
            </a:r>
            <a:r>
              <a:rPr lang="fr-FR" sz="2800" b="1" dirty="0" smtClean="0">
                <a:latin typeface="Arial" panose="020B0604020202020204" pitchFamily="34" charset="0"/>
                <a:cs typeface="Arial" panose="020B0604020202020204" pitchFamily="34" charset="0"/>
              </a:rPr>
              <a:t> </a:t>
            </a:r>
            <a:r>
              <a:rPr lang="fr-FR" sz="2800" b="1" dirty="0">
                <a:latin typeface="Arial" panose="020B0604020202020204" pitchFamily="34" charset="0"/>
                <a:cs typeface="Arial" panose="020B0604020202020204" pitchFamily="34" charset="0"/>
              </a:rPr>
              <a:t>&amp; </a:t>
            </a:r>
            <a:r>
              <a:rPr lang="fr-FR" sz="2800" b="1" dirty="0" err="1" smtClean="0">
                <a:latin typeface="Arial" panose="020B0604020202020204" pitchFamily="34" charset="0"/>
                <a:cs typeface="Arial" panose="020B0604020202020204" pitchFamily="34" charset="0"/>
              </a:rPr>
              <a:t>Lectorinette</a:t>
            </a:r>
            <a:r>
              <a:rPr lang="fr-FR" sz="2800" dirty="0" smtClean="0">
                <a:latin typeface="Arial" panose="020B0604020202020204" pitchFamily="34" charset="0"/>
                <a:cs typeface="Arial" panose="020B0604020202020204" pitchFamily="34" charset="0"/>
              </a:rPr>
              <a:t>  CE1 CE2, 2013</a:t>
            </a:r>
          </a:p>
          <a:p>
            <a:endParaRPr lang="fr-FR" sz="2800" dirty="0"/>
          </a:p>
          <a:p>
            <a:pPr algn="r"/>
            <a:r>
              <a:rPr lang="fr-FR" sz="2800" i="1" dirty="0" smtClean="0"/>
              <a:t>Editions RETZ</a:t>
            </a:r>
            <a:endParaRPr lang="fr-FR" sz="2800" i="1" dirty="0"/>
          </a:p>
        </p:txBody>
      </p:sp>
    </p:spTree>
    <p:extLst>
      <p:ext uri="{BB962C8B-B14F-4D97-AF65-F5344CB8AC3E}">
        <p14:creationId xmlns:p14="http://schemas.microsoft.com/office/powerpoint/2010/main" val="2739705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Rectangle 3"/>
          <p:cNvSpPr/>
          <p:nvPr/>
        </p:nvSpPr>
        <p:spPr>
          <a:xfrm>
            <a:off x="1331640" y="2132856"/>
            <a:ext cx="6111809" cy="1323439"/>
          </a:xfrm>
          <a:prstGeom prst="rect">
            <a:avLst/>
          </a:prstGeom>
          <a:noFill/>
        </p:spPr>
        <p:txBody>
          <a:bodyPr wrap="square" lIns="91440" tIns="45720" rIns="91440" bIns="45720">
            <a:spAutoFit/>
          </a:bodyPr>
          <a:lstStyle/>
          <a:p>
            <a:pPr algn="ctr"/>
            <a:r>
              <a:rPr lang="fr-FR" sz="8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Objectifs</a:t>
            </a:r>
            <a:r>
              <a:rPr lang="fr-FR" sz="8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endParaRPr lang="fr-FR" sz="8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646523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4581128"/>
            <a:ext cx="8640960" cy="1323439"/>
          </a:xfrm>
          <a:prstGeom prst="rect">
            <a:avLst/>
          </a:prstGeom>
          <a:noFill/>
        </p:spPr>
        <p:txBody>
          <a:bodyPr wrap="square" rtlCol="0">
            <a:spAutoFit/>
          </a:bodyPr>
          <a:lstStyle/>
          <a:p>
            <a:pPr algn="ctr"/>
            <a:r>
              <a:rPr lang="fr-FR" sz="4000" b="1" dirty="0">
                <a:latin typeface="Gabriola" panose="04040605051002020D02" pitchFamily="82" charset="0"/>
                <a:cs typeface="Arial" panose="020B0604020202020204" pitchFamily="34" charset="0"/>
              </a:rPr>
              <a:t>d</a:t>
            </a:r>
            <a:r>
              <a:rPr lang="fr-FR" sz="4000" b="1" dirty="0" smtClean="0">
                <a:latin typeface="Gabriola" panose="04040605051002020D02" pitchFamily="82" charset="0"/>
                <a:cs typeface="Arial" panose="020B0604020202020204" pitchFamily="34" charset="0"/>
              </a:rPr>
              <a:t>évelopper les compétences de lecture de tous les élèves</a:t>
            </a:r>
          </a:p>
          <a:p>
            <a:pPr algn="ctr"/>
            <a:r>
              <a:rPr lang="fr-FR" sz="4000" b="1" dirty="0" smtClean="0">
                <a:latin typeface="Gabriola" panose="04040605051002020D02" pitchFamily="82" charset="0"/>
                <a:cs typeface="Arial" panose="020B0604020202020204" pitchFamily="34" charset="0"/>
              </a:rPr>
              <a:t>	y compris des plus faibles</a:t>
            </a:r>
            <a:endParaRPr lang="fr-FR" sz="4000" b="1" dirty="0">
              <a:latin typeface="Gabriola" panose="04040605051002020D02" pitchFamily="82" charset="0"/>
              <a:cs typeface="Arial" panose="020B0604020202020204" pitchFamily="34" charset="0"/>
            </a:endParaRPr>
          </a:p>
        </p:txBody>
      </p:sp>
      <p:sp>
        <p:nvSpPr>
          <p:cNvPr id="5" name="ZoneTexte 4"/>
          <p:cNvSpPr txBox="1"/>
          <p:nvPr/>
        </p:nvSpPr>
        <p:spPr>
          <a:xfrm>
            <a:off x="518804" y="301291"/>
            <a:ext cx="7559877" cy="1938992"/>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faire </a:t>
            </a:r>
            <a:r>
              <a:rPr lang="fr-FR" sz="2400" b="1" dirty="0">
                <a:latin typeface="Arial" panose="020B0604020202020204" pitchFamily="34" charset="0"/>
                <a:cs typeface="Arial" panose="020B0604020202020204" pitchFamily="34" charset="0"/>
              </a:rPr>
              <a:t>comprendre à tous les élèves </a:t>
            </a:r>
            <a:r>
              <a:rPr lang="fr-FR" sz="2400" b="1" dirty="0" smtClean="0">
                <a:latin typeface="Arial" panose="020B0604020202020204" pitchFamily="34" charset="0"/>
                <a:cs typeface="Arial" panose="020B0604020202020204" pitchFamily="34" charset="0"/>
              </a:rPr>
              <a:t>que </a:t>
            </a:r>
          </a:p>
          <a:p>
            <a:endParaRPr lang="fr-FR" sz="2400" dirty="0">
              <a:latin typeface="Arial" panose="020B0604020202020204" pitchFamily="34" charset="0"/>
              <a:cs typeface="Arial" panose="020B0604020202020204" pitchFamily="34" charset="0"/>
            </a:endParaRPr>
          </a:p>
          <a:p>
            <a:r>
              <a:rPr lang="fr-FR" sz="2400" dirty="0" smtClean="0">
                <a:latin typeface="Arial" panose="020B0604020202020204" pitchFamily="34" charset="0"/>
                <a:cs typeface="Arial" panose="020B0604020202020204" pitchFamily="34" charset="0"/>
              </a:rPr>
              <a:t>	</a:t>
            </a:r>
            <a:r>
              <a:rPr lang="fr-FR" sz="2400" dirty="0" smtClean="0">
                <a:solidFill>
                  <a:schemeClr val="accent6">
                    <a:lumMod val="50000"/>
                  </a:schemeClr>
                </a:solidFill>
                <a:latin typeface="Arial" panose="020B0604020202020204" pitchFamily="34" charset="0"/>
                <a:cs typeface="Arial" panose="020B0604020202020204" pitchFamily="34" charset="0"/>
              </a:rPr>
              <a:t>la </a:t>
            </a:r>
            <a:r>
              <a:rPr lang="fr-FR" sz="2400" dirty="0">
                <a:solidFill>
                  <a:schemeClr val="accent6">
                    <a:lumMod val="50000"/>
                  </a:schemeClr>
                </a:solidFill>
                <a:latin typeface="Arial" panose="020B0604020202020204" pitchFamily="34" charset="0"/>
                <a:cs typeface="Arial" panose="020B0604020202020204" pitchFamily="34" charset="0"/>
              </a:rPr>
              <a:t>compréhension est le fruit d’un </a:t>
            </a:r>
            <a:r>
              <a:rPr lang="fr-FR" sz="2400" dirty="0" smtClean="0">
                <a:solidFill>
                  <a:schemeClr val="accent6">
                    <a:lumMod val="50000"/>
                  </a:schemeClr>
                </a:solidFill>
                <a:latin typeface="Arial" panose="020B0604020202020204" pitchFamily="34" charset="0"/>
                <a:cs typeface="Arial" panose="020B0604020202020204" pitchFamily="34" charset="0"/>
              </a:rPr>
              <a:t>travail</a:t>
            </a:r>
            <a:endParaRPr lang="fr-FR" sz="2400" dirty="0">
              <a:solidFill>
                <a:schemeClr val="accent6">
                  <a:lumMod val="50000"/>
                </a:schemeClr>
              </a:solidFill>
              <a:latin typeface="Arial" panose="020B0604020202020204" pitchFamily="34" charset="0"/>
              <a:cs typeface="Arial" panose="020B0604020202020204" pitchFamily="34" charset="0"/>
            </a:endParaRPr>
          </a:p>
          <a:p>
            <a:r>
              <a:rPr lang="fr-FR" sz="2400" dirty="0" smtClean="0">
                <a:solidFill>
                  <a:schemeClr val="accent6">
                    <a:lumMod val="50000"/>
                  </a:schemeClr>
                </a:solidFill>
                <a:latin typeface="Arial" panose="020B0604020202020204" pitchFamily="34" charset="0"/>
                <a:cs typeface="Arial" panose="020B0604020202020204" pitchFamily="34" charset="0"/>
              </a:rPr>
              <a:t>	elle </a:t>
            </a:r>
            <a:r>
              <a:rPr lang="fr-FR" sz="2400" dirty="0">
                <a:solidFill>
                  <a:schemeClr val="accent6">
                    <a:lumMod val="50000"/>
                  </a:schemeClr>
                </a:solidFill>
                <a:latin typeface="Arial" panose="020B0604020202020204" pitchFamily="34" charset="0"/>
                <a:cs typeface="Arial" panose="020B0604020202020204" pitchFamily="34" charset="0"/>
              </a:rPr>
              <a:t>exige un effort, conscient et </a:t>
            </a:r>
            <a:r>
              <a:rPr lang="fr-FR" sz="2400" dirty="0" smtClean="0">
                <a:solidFill>
                  <a:schemeClr val="accent6">
                    <a:lumMod val="50000"/>
                  </a:schemeClr>
                </a:solidFill>
                <a:latin typeface="Arial" panose="020B0604020202020204" pitchFamily="34" charset="0"/>
                <a:cs typeface="Arial" panose="020B0604020202020204" pitchFamily="34" charset="0"/>
              </a:rPr>
              <a:t>réfléchi</a:t>
            </a:r>
            <a:endParaRPr lang="fr-FR" sz="2400" dirty="0">
              <a:solidFill>
                <a:schemeClr val="accent6">
                  <a:lumMod val="50000"/>
                </a:schemeClr>
              </a:solidFill>
              <a:latin typeface="Arial" panose="020B0604020202020204" pitchFamily="34" charset="0"/>
              <a:cs typeface="Arial" panose="020B0604020202020204" pitchFamily="34" charset="0"/>
            </a:endParaRPr>
          </a:p>
          <a:p>
            <a:r>
              <a:rPr lang="fr-FR" sz="2400" dirty="0" smtClean="0">
                <a:solidFill>
                  <a:schemeClr val="accent6">
                    <a:lumMod val="50000"/>
                  </a:schemeClr>
                </a:solidFill>
                <a:latin typeface="Arial" panose="020B0604020202020204" pitchFamily="34" charset="0"/>
                <a:cs typeface="Arial" panose="020B0604020202020204" pitchFamily="34" charset="0"/>
              </a:rPr>
              <a:t>	cet </a:t>
            </a:r>
            <a:r>
              <a:rPr lang="fr-FR" sz="2400" dirty="0">
                <a:solidFill>
                  <a:schemeClr val="accent6">
                    <a:lumMod val="50000"/>
                  </a:schemeClr>
                </a:solidFill>
                <a:latin typeface="Arial" panose="020B0604020202020204" pitchFamily="34" charset="0"/>
                <a:cs typeface="Arial" panose="020B0604020202020204" pitchFamily="34" charset="0"/>
              </a:rPr>
              <a:t>effort est à la portée de </a:t>
            </a:r>
            <a:r>
              <a:rPr lang="fr-FR" sz="2400" dirty="0" smtClean="0">
                <a:solidFill>
                  <a:schemeClr val="accent6">
                    <a:lumMod val="50000"/>
                  </a:schemeClr>
                </a:solidFill>
                <a:latin typeface="Arial" panose="020B0604020202020204" pitchFamily="34" charset="0"/>
                <a:cs typeface="Arial" panose="020B0604020202020204" pitchFamily="34" charset="0"/>
              </a:rPr>
              <a:t>tous</a:t>
            </a:r>
            <a:endParaRPr lang="fr-FR" sz="2400" dirty="0">
              <a:solidFill>
                <a:schemeClr val="accent6">
                  <a:lumMod val="50000"/>
                </a:schemeClr>
              </a:solidFill>
              <a:latin typeface="Arial" panose="020B0604020202020204" pitchFamily="34" charset="0"/>
              <a:cs typeface="Arial" panose="020B0604020202020204" pitchFamily="34" charset="0"/>
            </a:endParaRPr>
          </a:p>
        </p:txBody>
      </p:sp>
      <p:sp>
        <p:nvSpPr>
          <p:cNvPr id="6" name="Rectangle 5"/>
          <p:cNvSpPr/>
          <p:nvPr/>
        </p:nvSpPr>
        <p:spPr>
          <a:xfrm>
            <a:off x="540515" y="2780928"/>
            <a:ext cx="7992888" cy="1200329"/>
          </a:xfrm>
          <a:prstGeom prst="rect">
            <a:avLst/>
          </a:prstGeom>
        </p:spPr>
        <p:txBody>
          <a:bodyPr wrap="square">
            <a:spAutoFit/>
          </a:bodyPr>
          <a:lstStyle/>
          <a:p>
            <a:r>
              <a:rPr lang="fr-FR" sz="2400" b="1" dirty="0">
                <a:latin typeface="Arial" panose="020B0604020202020204" pitchFamily="34" charset="0"/>
                <a:cs typeface="Arial" panose="020B0604020202020204" pitchFamily="34" charset="0"/>
              </a:rPr>
              <a:t>t</a:t>
            </a:r>
            <a:r>
              <a:rPr lang="fr-FR" sz="2400" b="1" dirty="0" smtClean="0">
                <a:latin typeface="Arial" panose="020B0604020202020204" pitchFamily="34" charset="0"/>
                <a:cs typeface="Arial" panose="020B0604020202020204" pitchFamily="34" charset="0"/>
              </a:rPr>
              <a:t>out mettre en œuvre pour que les élèves sachent </a:t>
            </a:r>
          </a:p>
          <a:p>
            <a:r>
              <a:rPr lang="fr-FR" sz="2400" dirty="0" smtClean="0">
                <a:latin typeface="Arial" panose="020B0604020202020204" pitchFamily="34" charset="0"/>
                <a:cs typeface="Arial" panose="020B0604020202020204" pitchFamily="34" charset="0"/>
              </a:rPr>
              <a:t>	</a:t>
            </a:r>
            <a:r>
              <a:rPr lang="fr-FR" sz="2400" dirty="0" smtClean="0">
                <a:solidFill>
                  <a:schemeClr val="accent6">
                    <a:lumMod val="50000"/>
                  </a:schemeClr>
                </a:solidFill>
                <a:latin typeface="Arial" panose="020B0604020202020204" pitchFamily="34" charset="0"/>
                <a:cs typeface="Arial" panose="020B0604020202020204" pitchFamily="34" charset="0"/>
              </a:rPr>
              <a:t>ce </a:t>
            </a:r>
            <a:r>
              <a:rPr lang="fr-FR" sz="2400" dirty="0">
                <a:solidFill>
                  <a:schemeClr val="accent6">
                    <a:lumMod val="50000"/>
                  </a:schemeClr>
                </a:solidFill>
                <a:latin typeface="Arial" panose="020B0604020202020204" pitchFamily="34" charset="0"/>
                <a:cs typeface="Arial" panose="020B0604020202020204" pitchFamily="34" charset="0"/>
              </a:rPr>
              <a:t>qu’ils sont en train de faire </a:t>
            </a:r>
            <a:endParaRPr lang="fr-FR" sz="2400" dirty="0" smtClean="0">
              <a:solidFill>
                <a:schemeClr val="accent6">
                  <a:lumMod val="50000"/>
                </a:schemeClr>
              </a:solidFill>
              <a:latin typeface="Arial" panose="020B0604020202020204" pitchFamily="34" charset="0"/>
              <a:cs typeface="Arial" panose="020B0604020202020204" pitchFamily="34" charset="0"/>
            </a:endParaRPr>
          </a:p>
          <a:p>
            <a:r>
              <a:rPr lang="fr-FR" sz="2400" dirty="0" smtClean="0">
                <a:solidFill>
                  <a:schemeClr val="accent6">
                    <a:lumMod val="50000"/>
                  </a:schemeClr>
                </a:solidFill>
                <a:latin typeface="Arial" panose="020B0604020202020204" pitchFamily="34" charset="0"/>
                <a:cs typeface="Arial" panose="020B0604020202020204" pitchFamily="34" charset="0"/>
              </a:rPr>
              <a:t>	et </a:t>
            </a:r>
            <a:r>
              <a:rPr lang="fr-FR" sz="2400" dirty="0">
                <a:solidFill>
                  <a:schemeClr val="accent6">
                    <a:lumMod val="50000"/>
                  </a:schemeClr>
                </a:solidFill>
                <a:latin typeface="Arial" panose="020B0604020202020204" pitchFamily="34" charset="0"/>
                <a:cs typeface="Arial" panose="020B0604020202020204" pitchFamily="34" charset="0"/>
              </a:rPr>
              <a:t>ce qu’on cherche à leur faire apprendre</a:t>
            </a:r>
          </a:p>
        </p:txBody>
      </p:sp>
    </p:spTree>
    <p:extLst>
      <p:ext uri="{BB962C8B-B14F-4D97-AF65-F5344CB8AC3E}">
        <p14:creationId xmlns:p14="http://schemas.microsoft.com/office/powerpoint/2010/main" val="2782699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188640"/>
            <a:ext cx="8229600" cy="5904656"/>
          </a:xfrm>
        </p:spPr>
        <p:txBody>
          <a:bodyPr>
            <a:noAutofit/>
          </a:bodyPr>
          <a:lstStyle/>
          <a:p>
            <a:pPr marL="0" indent="0">
              <a:buNone/>
            </a:pPr>
            <a:r>
              <a:rPr lang="fr-FR" sz="2400" b="1" dirty="0" smtClean="0">
                <a:latin typeface="Arial" panose="020B0604020202020204" pitchFamily="34" charset="0"/>
                <a:cs typeface="Arial" panose="020B0604020202020204" pitchFamily="34" charset="0"/>
              </a:rPr>
              <a:t>Compétences développées par cette méthode</a:t>
            </a:r>
          </a:p>
          <a:p>
            <a:pPr marL="0" indent="0">
              <a:buNone/>
            </a:pPr>
            <a:endParaRPr lang="fr-FR" sz="2400" b="1"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fr-FR" sz="2400" dirty="0" smtClean="0">
                <a:latin typeface="Arial" panose="020B0604020202020204" pitchFamily="34" charset="0"/>
                <a:cs typeface="Arial" panose="020B0604020202020204" pitchFamily="34" charset="0"/>
              </a:rPr>
              <a:t>  de décodage</a:t>
            </a:r>
          </a:p>
          <a:p>
            <a:pPr marL="0" indent="0">
              <a:buNone/>
            </a:pPr>
            <a:endParaRPr lang="fr-FR" sz="12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fr-FR" sz="2400" dirty="0" smtClean="0">
                <a:latin typeface="Arial" panose="020B0604020202020204" pitchFamily="34" charset="0"/>
                <a:cs typeface="Arial" panose="020B0604020202020204" pitchFamily="34" charset="0"/>
              </a:rPr>
              <a:t>  linguistiques </a:t>
            </a:r>
          </a:p>
          <a:p>
            <a:pPr marL="0" indent="0">
              <a:buNone/>
            </a:pPr>
            <a:r>
              <a:rPr lang="fr-FR" sz="2400" dirty="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 syntaxe et lexique )</a:t>
            </a:r>
          </a:p>
          <a:p>
            <a:pPr marL="0" indent="0">
              <a:buNone/>
            </a:pPr>
            <a:endParaRPr lang="fr-FR" sz="11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fr-FR" sz="2400" dirty="0" smtClean="0">
                <a:latin typeface="Arial" panose="020B0604020202020204" pitchFamily="34" charset="0"/>
                <a:cs typeface="Arial" panose="020B0604020202020204" pitchFamily="34" charset="0"/>
              </a:rPr>
              <a:t>  textuelles </a:t>
            </a:r>
          </a:p>
          <a:p>
            <a:pPr marL="0" indent="0">
              <a:buNone/>
            </a:pPr>
            <a:r>
              <a:rPr lang="fr-FR" sz="2400" dirty="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 genre, énonciation, cohésion)</a:t>
            </a:r>
          </a:p>
          <a:p>
            <a:pPr marL="0" indent="0">
              <a:buNone/>
            </a:pPr>
            <a:endParaRPr lang="fr-FR" sz="11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fr-FR" sz="2400" dirty="0" smtClean="0">
                <a:latin typeface="Arial" panose="020B0604020202020204" pitchFamily="34" charset="0"/>
                <a:cs typeface="Arial" panose="020B0604020202020204" pitchFamily="34" charset="0"/>
              </a:rPr>
              <a:t>  référentielles </a:t>
            </a:r>
          </a:p>
          <a:p>
            <a:pPr marL="0" indent="0">
              <a:buNone/>
            </a:pPr>
            <a:r>
              <a:rPr lang="fr-FR" sz="2400" dirty="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 liens avec les connaissances « sur le monde »</a:t>
            </a:r>
          </a:p>
          <a:p>
            <a:pPr marL="0" indent="0">
              <a:buNone/>
            </a:pPr>
            <a:endParaRPr lang="fr-FR" sz="11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fr-FR" sz="2400" dirty="0" smtClean="0">
                <a:latin typeface="Arial" panose="020B0604020202020204" pitchFamily="34" charset="0"/>
                <a:cs typeface="Arial" panose="020B0604020202020204" pitchFamily="34" charset="0"/>
              </a:rPr>
              <a:t>  stratégiques </a:t>
            </a:r>
          </a:p>
          <a:p>
            <a:pPr marL="0" indent="0">
              <a:buNone/>
            </a:pPr>
            <a:r>
              <a:rPr lang="fr-FR" sz="2400" dirty="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 régulation et évaluation de l’activité de lecture )  </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8998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Rectangle 3"/>
          <p:cNvSpPr/>
          <p:nvPr/>
        </p:nvSpPr>
        <p:spPr>
          <a:xfrm>
            <a:off x="1331640" y="2132856"/>
            <a:ext cx="6111809" cy="1323439"/>
          </a:xfrm>
          <a:prstGeom prst="rect">
            <a:avLst/>
          </a:prstGeom>
          <a:noFill/>
        </p:spPr>
        <p:txBody>
          <a:bodyPr wrap="square" lIns="91440" tIns="45720" rIns="91440" bIns="45720">
            <a:spAutoFit/>
          </a:bodyPr>
          <a:lstStyle/>
          <a:p>
            <a:pPr algn="ctr"/>
            <a:r>
              <a:rPr lang="fr-FR" sz="8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Démarches</a:t>
            </a:r>
            <a:r>
              <a:rPr lang="fr-FR" sz="8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endParaRPr lang="fr-FR" sz="8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848092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323528" y="260648"/>
            <a:ext cx="8301608" cy="6192688"/>
          </a:xfrm>
          <a:ln w="19050">
            <a:solidFill>
              <a:schemeClr val="accent5">
                <a:lumMod val="75000"/>
              </a:schemeClr>
            </a:solidFill>
            <a:prstDash val="lgDashDot"/>
          </a:ln>
        </p:spPr>
        <p:txBody>
          <a:bodyPr>
            <a:noAutofit/>
          </a:bodyPr>
          <a:lstStyle/>
          <a:p>
            <a:pPr algn="l"/>
            <a:r>
              <a:rPr lang="fr-FR" sz="2400" i="1" u="sng" dirty="0" smtClean="0">
                <a:latin typeface="Comic Sans MS" panose="030F0702030302020204" pitchFamily="66" charset="0"/>
                <a:ea typeface="Tahoma" panose="020B0604030504040204" pitchFamily="34" charset="0"/>
                <a:cs typeface="Tahoma" panose="020B0604030504040204" pitchFamily="34" charset="0"/>
              </a:rPr>
              <a:t>Sylvie </a:t>
            </a:r>
            <a:r>
              <a:rPr lang="fr-FR" sz="2400" i="1" u="sng" dirty="0" err="1" smtClean="0">
                <a:latin typeface="Comic Sans MS" panose="030F0702030302020204" pitchFamily="66" charset="0"/>
                <a:ea typeface="Tahoma" panose="020B0604030504040204" pitchFamily="34" charset="0"/>
                <a:cs typeface="Tahoma" panose="020B0604030504040204" pitchFamily="34" charset="0"/>
              </a:rPr>
              <a:t>Cèbe</a:t>
            </a:r>
            <a:r>
              <a:rPr lang="fr-FR" sz="2400" i="1" u="sng" dirty="0" smtClean="0">
                <a:latin typeface="Comic Sans MS" panose="030F0702030302020204" pitchFamily="66" charset="0"/>
                <a:ea typeface="Tahoma" panose="020B0604030504040204" pitchFamily="34" charset="0"/>
                <a:cs typeface="Tahoma" panose="020B0604030504040204" pitchFamily="34" charset="0"/>
              </a:rPr>
              <a:t/>
            </a:r>
            <a:br>
              <a:rPr lang="fr-FR" sz="2400" i="1" u="sng" dirty="0" smtClean="0">
                <a:latin typeface="Comic Sans MS" panose="030F0702030302020204" pitchFamily="66" charset="0"/>
                <a:ea typeface="Tahoma" panose="020B0604030504040204" pitchFamily="34" charset="0"/>
                <a:cs typeface="Tahoma" panose="020B0604030504040204" pitchFamily="34" charset="0"/>
              </a:rPr>
            </a:br>
            <a:r>
              <a:rPr lang="fr-FR" sz="2400" i="1" u="sng" dirty="0" smtClean="0">
                <a:latin typeface="Comic Sans MS" panose="030F0702030302020204" pitchFamily="66" charset="0"/>
                <a:ea typeface="Tahoma" panose="020B0604030504040204" pitchFamily="34" charset="0"/>
                <a:cs typeface="Tahoma" panose="020B0604030504040204" pitchFamily="34" charset="0"/>
              </a:rPr>
              <a:t>Entretien avec le SNUIPP   - 7 novembre 2011</a:t>
            </a:r>
            <a:br>
              <a:rPr lang="fr-FR" sz="2400" i="1" u="sng" dirty="0" smtClean="0">
                <a:latin typeface="Comic Sans MS" panose="030F0702030302020204" pitchFamily="66" charset="0"/>
                <a:ea typeface="Tahoma" panose="020B0604030504040204" pitchFamily="34" charset="0"/>
                <a:cs typeface="Tahoma" panose="020B0604030504040204" pitchFamily="34" charset="0"/>
              </a:rPr>
            </a:br>
            <a:r>
              <a:rPr lang="fr-FR" sz="2400" i="1" dirty="0" smtClean="0">
                <a:latin typeface="Comic Sans MS" panose="030F0702030302020204" pitchFamily="66" charset="0"/>
                <a:ea typeface="Tahoma" panose="020B0604030504040204" pitchFamily="34" charset="0"/>
                <a:cs typeface="Tahoma" panose="020B0604030504040204" pitchFamily="34" charset="0"/>
              </a:rPr>
              <a:t/>
            </a:r>
            <a:br>
              <a:rPr lang="fr-FR" sz="2400" i="1" dirty="0" smtClean="0">
                <a:latin typeface="Comic Sans MS" panose="030F0702030302020204" pitchFamily="66" charset="0"/>
                <a:ea typeface="Tahoma" panose="020B0604030504040204" pitchFamily="34" charset="0"/>
                <a:cs typeface="Tahoma" panose="020B0604030504040204" pitchFamily="34" charset="0"/>
              </a:rPr>
            </a:br>
            <a:r>
              <a:rPr lang="fr-FR" sz="2400" i="1" dirty="0" smtClean="0">
                <a:latin typeface="Comic Sans MS" panose="030F0702030302020204" pitchFamily="66" charset="0"/>
                <a:ea typeface="Tahoma" panose="020B0604030504040204" pitchFamily="34" charset="0"/>
                <a:cs typeface="Tahoma" panose="020B0604030504040204" pitchFamily="34" charset="0"/>
              </a:rPr>
              <a:t/>
            </a:r>
            <a:br>
              <a:rPr lang="fr-FR" sz="2400" i="1" dirty="0" smtClean="0">
                <a:latin typeface="Comic Sans MS" panose="030F0702030302020204" pitchFamily="66" charset="0"/>
                <a:ea typeface="Tahoma" panose="020B0604030504040204" pitchFamily="34" charset="0"/>
                <a:cs typeface="Tahoma" panose="020B0604030504040204" pitchFamily="34" charset="0"/>
              </a:rPr>
            </a:br>
            <a:r>
              <a:rPr lang="fr-FR" sz="2000" dirty="0" smtClean="0">
                <a:latin typeface="Comic Sans MS" panose="030F0702030302020204" pitchFamily="66" charset="0"/>
                <a:ea typeface="Tahoma" panose="020B0604030504040204" pitchFamily="34" charset="0"/>
                <a:cs typeface="Tahoma" panose="020B0604030504040204" pitchFamily="34" charset="0"/>
              </a:rPr>
              <a:t>La </a:t>
            </a:r>
            <a:r>
              <a:rPr lang="fr-FR" sz="2000" dirty="0">
                <a:latin typeface="Comic Sans MS" panose="030F0702030302020204" pitchFamily="66" charset="0"/>
                <a:ea typeface="Tahoma" panose="020B0604030504040204" pitchFamily="34" charset="0"/>
                <a:cs typeface="Tahoma" panose="020B0604030504040204" pitchFamily="34" charset="0"/>
              </a:rPr>
              <a:t>compréhension en lecture ne se limite pas à la maîtrise du déchiffrage : </a:t>
            </a:r>
            <a:r>
              <a:rPr lang="fr-FR" sz="2000" dirty="0" smtClean="0">
                <a:latin typeface="Comic Sans MS" panose="030F0702030302020204" pitchFamily="66" charset="0"/>
                <a:ea typeface="Tahoma" panose="020B0604030504040204" pitchFamily="34" charset="0"/>
                <a:cs typeface="Tahoma" panose="020B0604030504040204" pitchFamily="34" charset="0"/>
              </a:rPr>
              <a:t/>
            </a:r>
            <a:br>
              <a:rPr lang="fr-FR" sz="2000" dirty="0" smtClean="0">
                <a:latin typeface="Comic Sans MS" panose="030F0702030302020204" pitchFamily="66" charset="0"/>
                <a:ea typeface="Tahoma" panose="020B0604030504040204" pitchFamily="34" charset="0"/>
                <a:cs typeface="Tahoma" panose="020B0604030504040204" pitchFamily="34" charset="0"/>
              </a:rPr>
            </a:br>
            <a:r>
              <a:rPr lang="fr-FR" sz="2000" dirty="0" smtClean="0">
                <a:latin typeface="Comic Sans MS" panose="030F0702030302020204" pitchFamily="66" charset="0"/>
                <a:ea typeface="Tahoma" panose="020B0604030504040204" pitchFamily="34" charset="0"/>
                <a:cs typeface="Tahoma" panose="020B0604030504040204" pitchFamily="34" charset="0"/>
              </a:rPr>
              <a:t>elle </a:t>
            </a:r>
            <a:r>
              <a:rPr lang="fr-FR" sz="2000" dirty="0">
                <a:latin typeface="Comic Sans MS" panose="030F0702030302020204" pitchFamily="66" charset="0"/>
                <a:ea typeface="Tahoma" panose="020B0604030504040204" pitchFamily="34" charset="0"/>
                <a:cs typeface="Tahoma" panose="020B0604030504040204" pitchFamily="34" charset="0"/>
              </a:rPr>
              <a:t>requiert un </a:t>
            </a:r>
            <a:r>
              <a:rPr lang="fr-FR" sz="2000" b="1" dirty="0">
                <a:latin typeface="Comic Sans MS" panose="030F0702030302020204" pitchFamily="66" charset="0"/>
                <a:ea typeface="Tahoma" panose="020B0604030504040204" pitchFamily="34" charset="0"/>
                <a:cs typeface="Tahoma" panose="020B0604030504040204" pitchFamily="34" charset="0"/>
              </a:rPr>
              <a:t>traitement en profondeur des données du texte</a:t>
            </a:r>
            <a:r>
              <a:rPr lang="fr-FR" sz="2000" dirty="0">
                <a:latin typeface="Comic Sans MS" panose="030F0702030302020204" pitchFamily="66" charset="0"/>
                <a:ea typeface="Tahoma" panose="020B0604030504040204" pitchFamily="34" charset="0"/>
                <a:cs typeface="Tahoma" panose="020B0604030504040204" pitchFamily="34" charset="0"/>
              </a:rPr>
              <a:t> sous-tendu par l’application de différentes stratégies. </a:t>
            </a:r>
            <a:r>
              <a:rPr lang="fr-FR" sz="2000" dirty="0" smtClean="0">
                <a:latin typeface="Comic Sans MS" panose="030F0702030302020204" pitchFamily="66" charset="0"/>
                <a:ea typeface="Tahoma" panose="020B0604030504040204" pitchFamily="34" charset="0"/>
                <a:cs typeface="Tahoma" panose="020B0604030504040204" pitchFamily="34" charset="0"/>
              </a:rPr>
              <a:t/>
            </a:r>
            <a:br>
              <a:rPr lang="fr-FR" sz="2000" dirty="0" smtClean="0">
                <a:latin typeface="Comic Sans MS" panose="030F0702030302020204" pitchFamily="66" charset="0"/>
                <a:ea typeface="Tahoma" panose="020B0604030504040204" pitchFamily="34" charset="0"/>
                <a:cs typeface="Tahoma" panose="020B0604030504040204" pitchFamily="34" charset="0"/>
              </a:rPr>
            </a:br>
            <a:r>
              <a:rPr lang="fr-FR" sz="2000" dirty="0" smtClean="0">
                <a:latin typeface="Comic Sans MS" panose="030F0702030302020204" pitchFamily="66" charset="0"/>
                <a:ea typeface="Tahoma" panose="020B0604030504040204" pitchFamily="34" charset="0"/>
                <a:cs typeface="Tahoma" panose="020B0604030504040204" pitchFamily="34" charset="0"/>
              </a:rPr>
              <a:t/>
            </a:r>
            <a:br>
              <a:rPr lang="fr-FR" sz="2000" dirty="0" smtClean="0">
                <a:latin typeface="Comic Sans MS" panose="030F0702030302020204" pitchFamily="66" charset="0"/>
                <a:ea typeface="Tahoma" panose="020B0604030504040204" pitchFamily="34" charset="0"/>
                <a:cs typeface="Tahoma" panose="020B0604030504040204" pitchFamily="34" charset="0"/>
              </a:rPr>
            </a:br>
            <a:r>
              <a:rPr lang="fr-FR" sz="2000" u="sng" dirty="0" smtClean="0">
                <a:latin typeface="Comic Sans MS" panose="030F0702030302020204" pitchFamily="66" charset="0"/>
                <a:ea typeface="Tahoma" panose="020B0604030504040204" pitchFamily="34" charset="0"/>
                <a:cs typeface="Tahoma" panose="020B0604030504040204" pitchFamily="34" charset="0"/>
              </a:rPr>
              <a:t>Or</a:t>
            </a:r>
            <a:r>
              <a:rPr lang="fr-FR" sz="2000" dirty="0">
                <a:latin typeface="Comic Sans MS" panose="030F0702030302020204" pitchFamily="66" charset="0"/>
                <a:ea typeface="Tahoma" panose="020B0604030504040204" pitchFamily="34" charset="0"/>
                <a:cs typeface="Tahoma" panose="020B0604030504040204" pitchFamily="34" charset="0"/>
              </a:rPr>
              <a:t>, tous les élèves ne sont pas capables de mettre en œuvre un tel mode de traitement. </a:t>
            </a:r>
            <a:r>
              <a:rPr lang="fr-FR" sz="2000" dirty="0" smtClean="0">
                <a:latin typeface="Comic Sans MS" panose="030F0702030302020204" pitchFamily="66" charset="0"/>
                <a:ea typeface="Tahoma" panose="020B0604030504040204" pitchFamily="34" charset="0"/>
                <a:cs typeface="Tahoma" panose="020B0604030504040204" pitchFamily="34" charset="0"/>
              </a:rPr>
              <a:t/>
            </a:r>
            <a:br>
              <a:rPr lang="fr-FR" sz="2000" dirty="0" smtClean="0">
                <a:latin typeface="Comic Sans MS" panose="030F0702030302020204" pitchFamily="66" charset="0"/>
                <a:ea typeface="Tahoma" panose="020B0604030504040204" pitchFamily="34" charset="0"/>
                <a:cs typeface="Tahoma" panose="020B0604030504040204" pitchFamily="34" charset="0"/>
              </a:rPr>
            </a:br>
            <a:r>
              <a:rPr lang="fr-FR" sz="2000" dirty="0" smtClean="0">
                <a:latin typeface="Comic Sans MS" panose="030F0702030302020204" pitchFamily="66" charset="0"/>
                <a:ea typeface="Tahoma" panose="020B0604030504040204" pitchFamily="34" charset="0"/>
                <a:cs typeface="Tahoma" panose="020B0604030504040204" pitchFamily="34" charset="0"/>
              </a:rPr>
              <a:t/>
            </a:r>
            <a:br>
              <a:rPr lang="fr-FR" sz="2000" dirty="0" smtClean="0">
                <a:latin typeface="Comic Sans MS" panose="030F0702030302020204" pitchFamily="66" charset="0"/>
                <a:ea typeface="Tahoma" panose="020B0604030504040204" pitchFamily="34" charset="0"/>
                <a:cs typeface="Tahoma" panose="020B0604030504040204" pitchFamily="34" charset="0"/>
              </a:rPr>
            </a:br>
            <a:r>
              <a:rPr lang="fr-FR" sz="2000" u="sng" dirty="0" smtClean="0">
                <a:latin typeface="Comic Sans MS" panose="030F0702030302020204" pitchFamily="66" charset="0"/>
                <a:ea typeface="Tahoma" panose="020B0604030504040204" pitchFamily="34" charset="0"/>
                <a:cs typeface="Tahoma" panose="020B0604030504040204" pitchFamily="34" charset="0"/>
              </a:rPr>
              <a:t>C’est </a:t>
            </a:r>
            <a:r>
              <a:rPr lang="fr-FR" sz="2000" u="sng" dirty="0">
                <a:latin typeface="Comic Sans MS" panose="030F0702030302020204" pitchFamily="66" charset="0"/>
                <a:ea typeface="Tahoma" panose="020B0604030504040204" pitchFamily="34" charset="0"/>
                <a:cs typeface="Tahoma" panose="020B0604030504040204" pitchFamily="34" charset="0"/>
              </a:rPr>
              <a:t>pourquoi </a:t>
            </a:r>
            <a:r>
              <a:rPr lang="fr-FR" sz="2000" dirty="0">
                <a:latin typeface="Comic Sans MS" panose="030F0702030302020204" pitchFamily="66" charset="0"/>
                <a:ea typeface="Tahoma" panose="020B0604030504040204" pitchFamily="34" charset="0"/>
                <a:cs typeface="Tahoma" panose="020B0604030504040204" pitchFamily="34" charset="0"/>
              </a:rPr>
              <a:t>l’apprentissage de la compréhension suppose </a:t>
            </a:r>
            <a:r>
              <a:rPr lang="fr-FR" sz="2000" dirty="0" smtClean="0">
                <a:latin typeface="Comic Sans MS" panose="030F0702030302020204" pitchFamily="66" charset="0"/>
                <a:ea typeface="Tahoma" panose="020B0604030504040204" pitchFamily="34" charset="0"/>
                <a:cs typeface="Tahoma" panose="020B0604030504040204" pitchFamily="34" charset="0"/>
              </a:rPr>
              <a:t/>
            </a:r>
            <a:br>
              <a:rPr lang="fr-FR" sz="2000" dirty="0" smtClean="0">
                <a:latin typeface="Comic Sans MS" panose="030F0702030302020204" pitchFamily="66" charset="0"/>
                <a:ea typeface="Tahoma" panose="020B0604030504040204" pitchFamily="34" charset="0"/>
                <a:cs typeface="Tahoma" panose="020B0604030504040204" pitchFamily="34" charset="0"/>
              </a:rPr>
            </a:br>
            <a:r>
              <a:rPr lang="fr-FR" sz="2000" dirty="0" smtClean="0">
                <a:latin typeface="Comic Sans MS" panose="030F0702030302020204" pitchFamily="66" charset="0"/>
                <a:ea typeface="Tahoma" panose="020B0604030504040204" pitchFamily="34" charset="0"/>
                <a:cs typeface="Tahoma" panose="020B0604030504040204" pitchFamily="34" charset="0"/>
              </a:rPr>
              <a:t/>
            </a:r>
            <a:br>
              <a:rPr lang="fr-FR" sz="2000" dirty="0" smtClean="0">
                <a:latin typeface="Comic Sans MS" panose="030F0702030302020204" pitchFamily="66" charset="0"/>
                <a:ea typeface="Tahoma" panose="020B0604030504040204" pitchFamily="34" charset="0"/>
                <a:cs typeface="Tahoma" panose="020B0604030504040204" pitchFamily="34" charset="0"/>
              </a:rPr>
            </a:br>
            <a:r>
              <a:rPr lang="fr-FR" sz="2000" dirty="0" smtClean="0">
                <a:latin typeface="Comic Sans MS" panose="030F0702030302020204" pitchFamily="66" charset="0"/>
                <a:ea typeface="Tahoma" panose="020B0604030504040204" pitchFamily="34" charset="0"/>
                <a:cs typeface="Tahoma" panose="020B0604030504040204" pitchFamily="34" charset="0"/>
              </a:rPr>
              <a:t>un </a:t>
            </a:r>
            <a:r>
              <a:rPr lang="fr-FR" sz="2000" b="1" dirty="0" smtClean="0">
                <a:latin typeface="Comic Sans MS" panose="030F0702030302020204" pitchFamily="66" charset="0"/>
                <a:ea typeface="Tahoma" panose="020B0604030504040204" pitchFamily="34" charset="0"/>
                <a:cs typeface="Tahoma" panose="020B0604030504040204" pitchFamily="34" charset="0"/>
              </a:rPr>
              <a:t>enseignement </a:t>
            </a:r>
            <a:r>
              <a:rPr lang="fr-FR" sz="2000" b="1" dirty="0">
                <a:latin typeface="Comic Sans MS" panose="030F0702030302020204" pitchFamily="66" charset="0"/>
                <a:ea typeface="Tahoma" panose="020B0604030504040204" pitchFamily="34" charset="0"/>
                <a:cs typeface="Tahoma" panose="020B0604030504040204" pitchFamily="34" charset="0"/>
              </a:rPr>
              <a:t>explicite des stratégies efficaces </a:t>
            </a:r>
            <a:r>
              <a:rPr lang="fr-FR" sz="2000" dirty="0">
                <a:latin typeface="Comic Sans MS" panose="030F0702030302020204" pitchFamily="66" charset="0"/>
                <a:ea typeface="Tahoma" panose="020B0604030504040204" pitchFamily="34" charset="0"/>
                <a:cs typeface="Tahoma" panose="020B0604030504040204" pitchFamily="34" charset="0"/>
              </a:rPr>
              <a:t/>
            </a:r>
            <a:br>
              <a:rPr lang="fr-FR" sz="2000" dirty="0">
                <a:latin typeface="Comic Sans MS" panose="030F0702030302020204" pitchFamily="66" charset="0"/>
                <a:ea typeface="Tahoma" panose="020B0604030504040204" pitchFamily="34" charset="0"/>
                <a:cs typeface="Tahoma" panose="020B0604030504040204" pitchFamily="34" charset="0"/>
              </a:rPr>
            </a:br>
            <a:r>
              <a:rPr lang="fr-FR" sz="2000" dirty="0" smtClean="0">
                <a:latin typeface="Comic Sans MS" panose="030F0702030302020204" pitchFamily="66" charset="0"/>
                <a:ea typeface="Tahoma" panose="020B0604030504040204" pitchFamily="34" charset="0"/>
                <a:cs typeface="Tahoma" panose="020B0604030504040204" pitchFamily="34" charset="0"/>
              </a:rPr>
              <a:t>une</a:t>
            </a:r>
            <a:r>
              <a:rPr lang="fr-FR" sz="2000" b="1" dirty="0" smtClean="0">
                <a:latin typeface="Comic Sans MS" panose="030F0702030302020204" pitchFamily="66" charset="0"/>
                <a:ea typeface="Tahoma" panose="020B0604030504040204" pitchFamily="34" charset="0"/>
                <a:cs typeface="Tahoma" panose="020B0604030504040204" pitchFamily="34" charset="0"/>
              </a:rPr>
              <a:t> </a:t>
            </a:r>
            <a:r>
              <a:rPr lang="fr-FR" sz="2000" b="1" dirty="0">
                <a:latin typeface="Comic Sans MS" panose="030F0702030302020204" pitchFamily="66" charset="0"/>
                <a:ea typeface="Tahoma" panose="020B0604030504040204" pitchFamily="34" charset="0"/>
                <a:cs typeface="Tahoma" panose="020B0604030504040204" pitchFamily="34" charset="0"/>
              </a:rPr>
              <a:t>prise de conscience de leur utilité en situation de lecture</a:t>
            </a:r>
            <a:r>
              <a:rPr lang="fr-FR" sz="2000" b="1" dirty="0" smtClean="0">
                <a:latin typeface="Comic Sans MS" panose="030F0702030302020204" pitchFamily="66" charset="0"/>
                <a:ea typeface="Tahoma" panose="020B0604030504040204" pitchFamily="34" charset="0"/>
                <a:cs typeface="Tahoma" panose="020B0604030504040204" pitchFamily="34" charset="0"/>
              </a:rPr>
              <a:t>.</a:t>
            </a:r>
            <a:r>
              <a:rPr lang="fr-FR" sz="2000" dirty="0" smtClean="0">
                <a:latin typeface="Comic Sans MS" panose="030F0702030302020204" pitchFamily="66" charset="0"/>
                <a:ea typeface="Tahoma" panose="020B0604030504040204" pitchFamily="34" charset="0"/>
                <a:cs typeface="Tahoma" panose="020B0604030504040204" pitchFamily="34" charset="0"/>
              </a:rPr>
              <a:t/>
            </a:r>
            <a:br>
              <a:rPr lang="fr-FR" sz="2000" dirty="0" smtClean="0">
                <a:latin typeface="Comic Sans MS" panose="030F0702030302020204" pitchFamily="66" charset="0"/>
                <a:ea typeface="Tahoma" panose="020B0604030504040204" pitchFamily="34" charset="0"/>
                <a:cs typeface="Tahoma" panose="020B0604030504040204" pitchFamily="34" charset="0"/>
              </a:rPr>
            </a:br>
            <a:r>
              <a:rPr lang="fr-FR" sz="2400" dirty="0">
                <a:latin typeface="Comic Sans MS" panose="030F0702030302020204" pitchFamily="66" charset="0"/>
                <a:ea typeface="Tahoma" panose="020B0604030504040204" pitchFamily="34" charset="0"/>
                <a:cs typeface="Tahoma" panose="020B0604030504040204" pitchFamily="34" charset="0"/>
              </a:rPr>
              <a:t/>
            </a:r>
            <a:br>
              <a:rPr lang="fr-FR" sz="2400" dirty="0">
                <a:latin typeface="Comic Sans MS" panose="030F0702030302020204" pitchFamily="66" charset="0"/>
                <a:ea typeface="Tahoma" panose="020B0604030504040204" pitchFamily="34" charset="0"/>
                <a:cs typeface="Tahoma" panose="020B0604030504040204" pitchFamily="34" charset="0"/>
              </a:rPr>
            </a:br>
            <a:endParaRPr lang="fr-FR" sz="2400" dirty="0">
              <a:latin typeface="Comic Sans MS" panose="030F0702030302020204" pitchFamily="66"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2026554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348</TotalTime>
  <Words>1405</Words>
  <Application>Microsoft Office PowerPoint</Application>
  <PresentationFormat>Affichage à l'écran (4:3)</PresentationFormat>
  <Paragraphs>218</Paragraphs>
  <Slides>26</Slides>
  <Notes>1</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Sylvie Cèbe Entretien avec le SNUIPP   - 7 novembre 2011   La compréhension en lecture ne se limite pas à la maîtrise du déchiffrage :  elle requiert un traitement en profondeur des données du texte sous-tendu par l’application de différentes stratégies.   Or, tous les élèves ne sont pas capables de mettre en œuvre un tel mode de traitement.   C’est pourquoi l’apprentissage de la compréhension suppose   un enseignement explicite des stratégies efficaces  une prise de conscience de leur utilité en situation de lecture.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User</cp:lastModifiedBy>
  <cp:revision>36</cp:revision>
  <dcterms:created xsi:type="dcterms:W3CDTF">2015-10-03T15:15:55Z</dcterms:created>
  <dcterms:modified xsi:type="dcterms:W3CDTF">2016-01-23T15:06:22Z</dcterms:modified>
</cp:coreProperties>
</file>