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68" r:id="rId4"/>
    <p:sldId id="258" r:id="rId5"/>
    <p:sldId id="260" r:id="rId6"/>
    <p:sldId id="261" r:id="rId7"/>
    <p:sldId id="262" r:id="rId8"/>
    <p:sldId id="269" r:id="rId9"/>
    <p:sldId id="273" r:id="rId10"/>
    <p:sldId id="272" r:id="rId11"/>
    <p:sldId id="271" r:id="rId12"/>
    <p:sldId id="277" r:id="rId13"/>
    <p:sldId id="278" r:id="rId14"/>
    <p:sldId id="266" r:id="rId15"/>
    <p:sldId id="275" r:id="rId16"/>
    <p:sldId id="276" r:id="rId17"/>
    <p:sldId id="279" r:id="rId18"/>
    <p:sldId id="281" r:id="rId19"/>
    <p:sldId id="280" r:id="rId20"/>
    <p:sldId id="282" r:id="rId21"/>
    <p:sldId id="283" r:id="rId22"/>
    <p:sldId id="287" r:id="rId23"/>
    <p:sldId id="264" r:id="rId24"/>
    <p:sldId id="265" r:id="rId25"/>
    <p:sldId id="286" r:id="rId26"/>
    <p:sldId id="284" r:id="rId27"/>
    <p:sldId id="285" r:id="rId28"/>
    <p:sldId id="288" r:id="rId29"/>
    <p:sldId id="289" r:id="rId30"/>
    <p:sldId id="290" r:id="rId31"/>
    <p:sldId id="292" r:id="rId32"/>
    <p:sldId id="291" r:id="rId33"/>
    <p:sldId id="293" r:id="rId34"/>
    <p:sldId id="295" r:id="rId35"/>
    <p:sldId id="296" r:id="rId3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04C7"/>
    <a:srgbClr val="BAF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09" autoAdjust="0"/>
  </p:normalViewPr>
  <p:slideViewPr>
    <p:cSldViewPr>
      <p:cViewPr varScale="1">
        <p:scale>
          <a:sx n="106" d="100"/>
          <a:sy n="106" d="100"/>
        </p:scale>
        <p:origin x="-16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28D2-F28F-412E-B30B-B295FE32C1D0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C9277-0186-4AB6-8A1D-2FCCD6B2D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0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28D2-F28F-412E-B30B-B295FE32C1D0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C9277-0186-4AB6-8A1D-2FCCD6B2D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1871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28D2-F28F-412E-B30B-B295FE32C1D0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C9277-0186-4AB6-8A1D-2FCCD6B2D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27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28D2-F28F-412E-B30B-B295FE32C1D0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C9277-0186-4AB6-8A1D-2FCCD6B2D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19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28D2-F28F-412E-B30B-B295FE32C1D0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C9277-0186-4AB6-8A1D-2FCCD6B2D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91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28D2-F28F-412E-B30B-B295FE32C1D0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C9277-0186-4AB6-8A1D-2FCCD6B2D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39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28D2-F28F-412E-B30B-B295FE32C1D0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C9277-0186-4AB6-8A1D-2FCCD6B2D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44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28D2-F28F-412E-B30B-B295FE32C1D0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C9277-0186-4AB6-8A1D-2FCCD6B2D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813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28D2-F28F-412E-B30B-B295FE32C1D0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C9277-0186-4AB6-8A1D-2FCCD6B2D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400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28D2-F28F-412E-B30B-B295FE32C1D0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C9277-0186-4AB6-8A1D-2FCCD6B2D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42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28D2-F28F-412E-B30B-B295FE32C1D0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C9277-0186-4AB6-8A1D-2FCCD6B2D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19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D28D2-F28F-412E-B30B-B295FE32C1D0}" type="datetimeFigureOut">
              <a:rPr lang="fr-FR" smtClean="0"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C9277-0186-4AB6-8A1D-2FCCD6B2D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662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FEE2">
            <a:alpha val="1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3908" y="980728"/>
            <a:ext cx="69847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b="1" dirty="0"/>
              <a:t>SEMINAIRE NATIONAL </a:t>
            </a:r>
            <a:endParaRPr lang="fr-FR" sz="5400" b="1" dirty="0" smtClean="0"/>
          </a:p>
          <a:p>
            <a:pPr algn="ctr"/>
            <a:endParaRPr lang="fr-FR" sz="3200" dirty="0"/>
          </a:p>
          <a:p>
            <a:pPr algn="ctr"/>
            <a:r>
              <a:rPr lang="fr-FR" sz="3200" b="1" dirty="0"/>
              <a:t>des Inspecteurs du </a:t>
            </a:r>
            <a:r>
              <a:rPr lang="fr-FR" sz="3200" b="1" dirty="0" smtClean="0"/>
              <a:t>Premier Degré </a:t>
            </a:r>
          </a:p>
          <a:p>
            <a:pPr algn="ctr"/>
            <a:endParaRPr lang="fr-FR" sz="3200" b="1" dirty="0" smtClean="0"/>
          </a:p>
          <a:p>
            <a:pPr algn="ctr"/>
            <a:r>
              <a:rPr lang="fr-FR" sz="3200" b="1" dirty="0" smtClean="0"/>
              <a:t>chargés </a:t>
            </a:r>
            <a:r>
              <a:rPr lang="fr-FR" sz="3200" b="1" dirty="0"/>
              <a:t>de la mission </a:t>
            </a:r>
            <a:endParaRPr lang="fr-FR" sz="3200" dirty="0"/>
          </a:p>
          <a:p>
            <a:pPr algn="ctr"/>
            <a:r>
              <a:rPr lang="fr-FR" sz="3200" b="1" dirty="0"/>
              <a:t>MAITRISE DE LA LANGUE</a:t>
            </a:r>
            <a:endParaRPr lang="fr-FR" sz="3200" dirty="0"/>
          </a:p>
          <a:p>
            <a:pPr algn="ctr"/>
            <a:r>
              <a:rPr lang="fr-FR" sz="3200" b="1" i="1" dirty="0"/>
              <a:t> </a:t>
            </a:r>
            <a:endParaRPr lang="fr-FR" sz="3200" dirty="0"/>
          </a:p>
          <a:p>
            <a:pPr algn="ctr"/>
            <a:r>
              <a:rPr lang="fr-FR" sz="3200" dirty="0"/>
              <a:t>27, 28, 29 mai 2015</a:t>
            </a:r>
          </a:p>
          <a:p>
            <a:pPr algn="ctr"/>
            <a:r>
              <a:rPr lang="fr-FR" sz="3200" i="1" dirty="0"/>
              <a:t>ESEN </a:t>
            </a:r>
            <a:r>
              <a:rPr lang="fr-FR" sz="3200" i="1" dirty="0" smtClean="0"/>
              <a:t>ESR </a:t>
            </a:r>
          </a:p>
          <a:p>
            <a:pPr algn="ctr"/>
            <a:r>
              <a:rPr lang="fr-FR" sz="3200" i="1" dirty="0" err="1" smtClean="0"/>
              <a:t>Chasseneuil</a:t>
            </a:r>
            <a:r>
              <a:rPr lang="fr-FR" sz="3200" i="1" dirty="0" smtClean="0"/>
              <a:t>/Poitiers</a:t>
            </a:r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143968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7973" y="261989"/>
            <a:ext cx="820891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laisser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aux élèves le temps d’apprendre, le sens et l’automatisation se construisant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simultanément dans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interférence constante </a:t>
            </a:r>
            <a:endParaRPr lang="fr-FR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entre le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concret et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l’abstrait, l’oral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l’écrit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compréhension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textes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	objet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à part entière, en tant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qu’enseignement explicite </a:t>
            </a:r>
            <a:endParaRPr lang="fr-FR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production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textes	</a:t>
            </a: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	 pratique régulière</a:t>
            </a: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	 amenant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l’élève à exercer une vigilance orthographique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présentation des parties :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oral », « lecture », «écriture » et « étude de la langue 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	 n’indique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pas un ordre à suivre 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 	domaines à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travailler en connexion constante. </a:t>
            </a:r>
          </a:p>
        </p:txBody>
      </p:sp>
      <p:sp>
        <p:nvSpPr>
          <p:cNvPr id="5" name="Rectangle 4"/>
          <p:cNvSpPr/>
          <p:nvPr/>
        </p:nvSpPr>
        <p:spPr>
          <a:xfrm>
            <a:off x="278555" y="4797152"/>
            <a:ext cx="8632673" cy="1754326"/>
          </a:xfrm>
          <a:prstGeom prst="rect">
            <a:avLst/>
          </a:prstGeom>
          <a:solidFill>
            <a:schemeClr val="accent5">
              <a:lumMod val="20000"/>
              <a:lumOff val="80000"/>
              <a:alpha val="81000"/>
            </a:schemeClr>
          </a:solidFill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bjets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de réflexion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	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étude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la question du possible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par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rapport au prescrit  sur le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curriculum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construction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d’un parcours de lecture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cycle 1 au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cycle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toujours sous-tendus par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notions de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progressivité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et de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cohérence</a:t>
            </a:r>
          </a:p>
        </p:txBody>
      </p:sp>
      <p:sp>
        <p:nvSpPr>
          <p:cNvPr id="6" name="Flèche droite 5"/>
          <p:cNvSpPr/>
          <p:nvPr/>
        </p:nvSpPr>
        <p:spPr>
          <a:xfrm>
            <a:off x="278556" y="431233"/>
            <a:ext cx="489204" cy="117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>
            <a:off x="278556" y="1484784"/>
            <a:ext cx="489204" cy="117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296747" y="3429000"/>
            <a:ext cx="489204" cy="117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278556" y="2342057"/>
            <a:ext cx="489204" cy="117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71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04C7">
            <a:alpha val="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99592" y="2132856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dirty="0" smtClean="0"/>
              <a:t>DIDACTIQUE</a:t>
            </a:r>
          </a:p>
          <a:p>
            <a:pPr algn="ctr"/>
            <a:r>
              <a:rPr lang="fr-FR" sz="7200" b="1" dirty="0" smtClean="0"/>
              <a:t>DE L’ECRIT</a:t>
            </a:r>
          </a:p>
        </p:txBody>
      </p:sp>
    </p:spTree>
    <p:extLst>
      <p:ext uri="{BB962C8B-B14F-4D97-AF65-F5344CB8AC3E}">
        <p14:creationId xmlns:p14="http://schemas.microsoft.com/office/powerpoint/2010/main" val="119853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10955" y="76470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En ce qui concerne la rédaction de textes brefs, il s’agit de mettre en forme et de transcrire lisiblement des idées préalablement organisées.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7504" y="234372"/>
            <a:ext cx="886339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L’acquisition de l’écrit, point sur les recherches en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cours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Michel FAYOL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5356" y="1389055"/>
            <a:ext cx="848391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option prise antérieurement </a:t>
            </a:r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construire </a:t>
            </a:r>
            <a:r>
              <a:rPr lang="fr-F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apprentissage de l’écriture </a:t>
            </a:r>
            <a:endParaRPr lang="fr-FR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dissociant le travail sur le lexique, l’orthographe, et les </a:t>
            </a:r>
            <a:r>
              <a:rPr lang="fr-F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connecteurs</a:t>
            </a:r>
            <a:endParaRPr lang="fr-FR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amener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en fin d’entraînement à rédiger une production de synthèse sur un thème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donné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nombreuses critiques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les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composantes des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textes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étaient travaillées de façon cloisonnée 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phase plus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importante que la rédaction de la synthèse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finale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méthode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C.Freinet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proposer </a:t>
            </a:r>
            <a:r>
              <a:rPr lang="fr-F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tâche globale et partir de la rédaction des textes </a:t>
            </a:r>
            <a:endParaRPr lang="fr-FR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pour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extraire les composantes ayant besoin d’être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travaillées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3960" y="4805375"/>
            <a:ext cx="86343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synthèse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de ces deux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options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mises en situation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textes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envoyés à des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correspondants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activités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décrochées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( selon les difficultés rencontrées </a:t>
            </a:r>
            <a:r>
              <a:rPr lang="fr-FR" dirty="0" smtClean="0"/>
              <a:t>) </a:t>
            </a:r>
          </a:p>
          <a:p>
            <a:r>
              <a:rPr lang="fr-F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</a:t>
            </a:r>
            <a:r>
              <a:rPr lang="fr-F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besoins, phases de retour sur les textes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 ( groupe EVA )</a:t>
            </a:r>
          </a:p>
          <a:p>
            <a:r>
              <a:rPr lang="fr-FR" dirty="0"/>
              <a:t>	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question des moyens qui permettent l’amélioration des productions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884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3918" y="239288"/>
            <a:ext cx="864096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Partant de ces observations, Michel Fayol propose plusieurs axes de réflexion 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l’importance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graphisme :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difficultés orthographiques diminuent les performances orthographiques et les performances d’écriture.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L’orthographe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 donc un impact important sur le processus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d’écriture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omment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fonctionne l’acte de rédiger ?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 capacité à rédiger est la capacité à mobiliser le graphisme, le lexique, l’orthographe, la syntaxe ainsi que la connaissance du domaine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concerné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peut-on améliorer ?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points sur lesquels il est possible d’amener des améliorations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sont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la planification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la détection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la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révision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19872" y="5440712"/>
            <a:ext cx="5400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construire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des outils pour travailler les différentes dimensions textuelles par le contact avec la lecture </a:t>
            </a:r>
          </a:p>
          <a:p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mais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sans se limiter à un apprentissage 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implicite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04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8274" y="244201"/>
            <a:ext cx="835292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Lire et écrire des textes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littéraires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Pierre SEVE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0611" y="1124744"/>
            <a:ext cx="833986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ratique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des « ateliers d’écriture » et « joggings de l’écriture 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fondée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sur des consignes à la fois ludiques et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formelles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avantage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d’une possibilité de partage entre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risque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d’un manque d’interaction entre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lecture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écriture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mettre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en valeur la relation esthétique et la dimension de « jeu 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permettant à l’élève d’adopter une position d’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auteur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d’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éditeur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échanges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entre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	interaction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entre lecture et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écriture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position d’éditeur </a:t>
            </a:r>
          </a:p>
          <a:p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relire </a:t>
            </a:r>
            <a:r>
              <a:rPr lang="fr-FR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à aider l’auteur à affiner, </a:t>
            </a:r>
            <a:endParaRPr lang="fr-FR" sz="20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améliorer</a:t>
            </a:r>
            <a:r>
              <a:rPr lang="fr-FR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retravailler les effets de </a:t>
            </a:r>
            <a:r>
              <a:rPr lang="fr-FR" sz="2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l’écriture</a:t>
            </a:r>
            <a:endParaRPr lang="fr-FR" sz="20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lèche vers le bas 16"/>
          <p:cNvSpPr/>
          <p:nvPr/>
        </p:nvSpPr>
        <p:spPr>
          <a:xfrm rot="20917068">
            <a:off x="771304" y="2430005"/>
            <a:ext cx="484632" cy="978408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00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188640"/>
            <a:ext cx="799288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Le lecteur 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imagine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un auteur , identifie des choix, des intentions de l’auteur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perçoit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et traite les instructions de lecture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tente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d’occuper les positions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prévues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entre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destinataire « naïf » et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destinataire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« averti 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3648" y="3232376"/>
            <a:ext cx="72728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i="1" dirty="0"/>
              <a:t>L</a:t>
            </a:r>
            <a:r>
              <a:rPr lang="fr-F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’ écrivain</a:t>
            </a:r>
            <a:r>
              <a:rPr lang="fr-F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effectue des choix par rapport au « soi auteur 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	l’auteur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qu’il a été, l’auteur qu’il va construire 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dans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une relation à un stock disponible 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pour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copie/réemploi, emprunt 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ses instructions de lecture et modélise le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destinataire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dans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un projet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jeu avec ce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dernier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entre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naïveté et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perspicacité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èche courbée vers la gauche 5"/>
          <p:cNvSpPr/>
          <p:nvPr/>
        </p:nvSpPr>
        <p:spPr>
          <a:xfrm rot="427614">
            <a:off x="7491825" y="2224294"/>
            <a:ext cx="875536" cy="185214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 courbée vers la gauche 6"/>
          <p:cNvSpPr/>
          <p:nvPr/>
        </p:nvSpPr>
        <p:spPr>
          <a:xfrm rot="10478268">
            <a:off x="134339" y="2253851"/>
            <a:ext cx="830095" cy="150526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41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110" y="172563"/>
            <a:ext cx="8964488" cy="658641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Des ressources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amener les élèves à lire, et à écrire </a:t>
            </a:r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prendre en compte le développement hors de l’école : des élèves lisent et écrivent par eux-mêmes, surtout lorsqu’ils bénéficient pour cela de facilités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milieu social,…) </a:t>
            </a:r>
          </a:p>
          <a:p>
            <a:pPr lvl="0"/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	mais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comment aider les élèves qui n’ont pas cette facilité ?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suivre le modèle de l’apprentissage de la langue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orale</a:t>
            </a:r>
          </a:p>
          <a:p>
            <a:pPr lvl="0"/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	comment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valoriser l’effort en ce domaine, </a:t>
            </a:r>
            <a:endParaRPr lang="fr-FR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	et à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quel moment amener l’élève à la norme 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énouer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 complexité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La démarche d’écriture peut être rationnalisée suivant quatre axes 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imiter</a:t>
            </a:r>
            <a:r>
              <a:rPr lang="fr-FR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écrire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comme on voit écrit (« à la manière de » ou créer des variations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calculer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poursuivre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un but ( par exemple écrire des suites et fins de textes lus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contrôler</a:t>
            </a:r>
            <a:r>
              <a:rPr lang="fr-FR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respecter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l’autorité du texte écrit ( insérer des morceaux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s’inspirer</a:t>
            </a:r>
            <a:r>
              <a:rPr lang="fr-FR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	        travailler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par rapport à une norme ( écrire dans le fil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textes lus)</a:t>
            </a:r>
          </a:p>
        </p:txBody>
      </p:sp>
    </p:spTree>
    <p:extLst>
      <p:ext uri="{BB962C8B-B14F-4D97-AF65-F5344CB8AC3E}">
        <p14:creationId xmlns:p14="http://schemas.microsoft.com/office/powerpoint/2010/main" val="304215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7361" y="210673"/>
            <a:ext cx="87590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Les écrits intermédiaires dans les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apprentissages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Dominique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BUCHETON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37022" y="836712"/>
            <a:ext cx="7214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permettent aux élèves d’accomplir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des progrès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significatifs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7361" y="1412776"/>
            <a:ext cx="89466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ruptures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importantes en ce qui concerne les conceptions didactiques et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pédagogiques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renversement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complet des postures et gestes professionnels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72" y="5044909"/>
            <a:ext cx="3112437" cy="92333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Réécrire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ce n’est pas corriger, améliorer son texte 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5453" y="2965593"/>
            <a:ext cx="2980567" cy="92333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Ecrire, </a:t>
            </a:r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n’est pas planifier, formuler, transcrire, réviser 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91201" y="2457760"/>
            <a:ext cx="43925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c’est une tâche beaucoup plus compliquée et moins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linéaire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70484" y="342077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c’est résoudre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une masse de problèmes 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c’est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aussi se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construire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/>
              <a:t> </a:t>
            </a:r>
          </a:p>
          <a:p>
            <a:r>
              <a:rPr lang="fr-FR" dirty="0"/>
              <a:t> 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87723" y="4382088"/>
            <a:ext cx="43445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c’est penser à nouveau son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texte</a:t>
            </a:r>
          </a:p>
          <a:p>
            <a:endParaRPr lang="fr-FR" dirty="0" smtClean="0"/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remettre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en mouvement, conjointement,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significations et les formes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linguistiques</a:t>
            </a:r>
          </a:p>
          <a:p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complexifier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significations du texte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ainsi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que les usages du langage. </a:t>
            </a:r>
          </a:p>
        </p:txBody>
      </p:sp>
      <p:cxnSp>
        <p:nvCxnSpPr>
          <p:cNvPr id="3" name="Connecteur droit avec flèche 2"/>
          <p:cNvCxnSpPr/>
          <p:nvPr/>
        </p:nvCxnSpPr>
        <p:spPr>
          <a:xfrm flipV="1">
            <a:off x="3353112" y="2775410"/>
            <a:ext cx="955181" cy="328681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3353112" y="3717032"/>
            <a:ext cx="867728" cy="8655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3440567" y="4621099"/>
            <a:ext cx="847156" cy="453487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3467890" y="5301208"/>
            <a:ext cx="802594" cy="235043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3440567" y="5997916"/>
            <a:ext cx="829917" cy="239396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58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696" y="249503"/>
            <a:ext cx="868979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une activité qui rassemble le sujet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en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englobant </a:t>
            </a:r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ses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émotions, ses impressions, ses savoirs, ses lectures, les discours entendus</a:t>
            </a:r>
          </a:p>
          <a:p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en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nécessitant </a:t>
            </a:r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     une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mise en ordre, une hiérarchisation, une prise de conscience et de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</a:p>
          <a:p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une résolution de problèmes </a:t>
            </a: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multiples</a:t>
            </a:r>
          </a:p>
          <a:p>
            <a:pPr lvl="0"/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une activité singulière mais qui a besoin du collectif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pour se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développer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4" y="2810305"/>
            <a:ext cx="8448113" cy="369331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La phase intermédiaire de l’écriture concerne tous les écrits </a:t>
            </a:r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situés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entre le « premier jet » et le produit final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: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par exemple entre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l’état émotionnel premier et sa mise à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premier point de vue et ses développements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ultérieurs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texte et les interactions, échanges, qu’il a pu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susciter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texte et la culture rencontrée en cours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d’appropriation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usages sommaires/premiers de la langue et des maniements plus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complexes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rapport flottant à la norme et un rapport plus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conscient à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celle-ci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  = parcours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construction du rapport à la norme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posture première et une posture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réflexive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9896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8071" y="332656"/>
            <a:ext cx="842493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ostures d’apprentissages</a:t>
            </a:r>
          </a:p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posture scolaire</a:t>
            </a:r>
            <a:r>
              <a:rPr lang="fr-FR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l’élève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ne s’accorde pas d’autorisation à penser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posture ludique 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l’élève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procède à des détournements, en montrant par là-même sa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créativité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posture première 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l’élève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est impliqué dans le « faire », mais sans établir de liens entre les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tâches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posture dogmatique 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l’élève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sait déjà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posture réflexive</a:t>
            </a:r>
            <a:r>
              <a:rPr lang="fr-FR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l’élève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prend de la distance, dans la conscience de son activité de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pensée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posture de refus</a:t>
            </a:r>
            <a:r>
              <a:rPr lang="fr-FR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posture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rare, mais toujours justifiée (dans ce cas, il est important 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d’essayer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comprendre et de dénouer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situations de blocage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36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FEE2">
            <a:alpha val="1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6336" y="1628800"/>
            <a:ext cx="8707255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ENSEIGNER </a:t>
            </a:r>
          </a:p>
          <a:p>
            <a:pPr algn="ctr"/>
            <a:r>
              <a:rPr lang="fr-FR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 PRODUCTION D’ECRITS </a:t>
            </a:r>
          </a:p>
          <a:p>
            <a:pPr algn="ctr"/>
            <a:r>
              <a:rPr lang="fr-FR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AU CYCLE 3 </a:t>
            </a:r>
            <a:endParaRPr lang="fr-FR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42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908720"/>
            <a:ext cx="703220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ccompagner</a:t>
            </a:r>
          </a:p>
          <a:p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faire écrire/réécrire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faire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écrire quotidiennement, dans toutes les disciplines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faire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écrire des textes courts, longs, intermédiaires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oser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des tâches complexes d’écriture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nourrir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l’écriture de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culture</a:t>
            </a:r>
          </a:p>
          <a:p>
            <a:endParaRPr lang="fr-F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évaluer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autrement 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F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être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lecteur avant d’être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correcteur</a:t>
            </a:r>
          </a:p>
          <a:p>
            <a:pPr lvl="0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adopter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une attitude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bienveillante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mais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exigeante 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sans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annoter les textes à l’encre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rouge</a:t>
            </a:r>
          </a:p>
          <a:p>
            <a:pPr lvl="0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déterminant des objectifs de progrès  </a:t>
            </a:r>
          </a:p>
          <a:p>
            <a:pPr lvl="0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situer dans la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médiation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 rot="487178">
            <a:off x="4955111" y="3349999"/>
            <a:ext cx="3744416" cy="1631216"/>
          </a:xfrm>
          <a:prstGeom prst="rect">
            <a:avLst/>
          </a:prstGeom>
          <a:solidFill>
            <a:srgbClr val="FFFF00">
              <a:alpha val="17000"/>
            </a:srgbClr>
          </a:solidFill>
        </p:spPr>
        <p:txBody>
          <a:bodyPr wrap="square">
            <a:spAutoFit/>
          </a:bodyPr>
          <a:lstStyle/>
          <a:p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changement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important </a:t>
            </a:r>
            <a:endParaRPr lang="fr-F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postures enseignantes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gestes professionnels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dispositifs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à mettre en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tâches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et consignes à élaborer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347864" y="188640"/>
            <a:ext cx="213718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FAIRE ECRIRE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40521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839" y="116632"/>
            <a:ext cx="874846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L’entrée dans l’écriture et le « rapport à l’écrit » :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comment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faire évoluer les représentations des élèves ( et des enseignants ) ?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François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QUET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39" y="980728"/>
            <a:ext cx="8748464" cy="56015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dirty="0"/>
              <a:t>Le processus d’écriture ne peut </a:t>
            </a:r>
            <a:r>
              <a:rPr lang="fr-FR" dirty="0" smtClean="0"/>
              <a:t>se </a:t>
            </a:r>
            <a:r>
              <a:rPr lang="fr-FR" dirty="0"/>
              <a:t>réduire à une représentation artisanale </a:t>
            </a:r>
            <a:endParaRPr lang="fr-FR" dirty="0" smtClean="0"/>
          </a:p>
          <a:p>
            <a:r>
              <a:rPr lang="fr-FR" dirty="0" smtClean="0"/>
              <a:t>décrite </a:t>
            </a:r>
            <a:r>
              <a:rPr lang="fr-FR" dirty="0"/>
              <a:t>par un vocabulaire lié à la « production </a:t>
            </a:r>
            <a:r>
              <a:rPr lang="fr-FR" dirty="0" smtClean="0"/>
              <a:t>»</a:t>
            </a:r>
          </a:p>
          <a:p>
            <a:r>
              <a:rPr lang="fr-FR" dirty="0" smtClean="0"/>
              <a:t>	«</a:t>
            </a:r>
            <a:r>
              <a:rPr lang="fr-FR" dirty="0"/>
              <a:t> travail », « atelier </a:t>
            </a:r>
            <a:r>
              <a:rPr lang="fr-FR" dirty="0" smtClean="0"/>
              <a:t>»</a:t>
            </a:r>
          </a:p>
          <a:p>
            <a:r>
              <a:rPr lang="fr-FR" dirty="0" smtClean="0"/>
              <a:t>et </a:t>
            </a:r>
            <a:r>
              <a:rPr lang="fr-FR" dirty="0"/>
              <a:t>fondée sur le développement de savoir-faire </a:t>
            </a:r>
            <a:r>
              <a:rPr lang="fr-FR" dirty="0" smtClean="0"/>
              <a:t>mécaniques</a:t>
            </a:r>
          </a:p>
          <a:p>
            <a:r>
              <a:rPr lang="fr-FR" dirty="0"/>
              <a:t>	</a:t>
            </a:r>
            <a:r>
              <a:rPr lang="fr-FR" dirty="0" smtClean="0"/>
              <a:t>explicitement </a:t>
            </a:r>
            <a:r>
              <a:rPr lang="fr-FR" dirty="0"/>
              <a:t>enseignés et reposant sur la </a:t>
            </a:r>
            <a:r>
              <a:rPr lang="fr-FR" dirty="0" smtClean="0"/>
              <a:t>métacognition.</a:t>
            </a:r>
            <a:endParaRPr lang="fr-FR" dirty="0"/>
          </a:p>
          <a:p>
            <a:r>
              <a:rPr lang="fr-FR" dirty="0"/>
              <a:t> </a:t>
            </a:r>
          </a:p>
          <a:p>
            <a:r>
              <a:rPr lang="fr-FR" b="1" dirty="0"/>
              <a:t>Dans cette optique, plusieurs axes sont à considérer </a:t>
            </a:r>
            <a:endParaRPr lang="fr-FR" b="1" dirty="0" smtClean="0"/>
          </a:p>
          <a:p>
            <a:pPr lvl="0"/>
            <a:endParaRPr lang="fr-FR" sz="4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dirty="0" smtClean="0"/>
              <a:t>prise </a:t>
            </a:r>
            <a:r>
              <a:rPr lang="fr-FR" dirty="0"/>
              <a:t>en compte des écritures extrascolaires des </a:t>
            </a:r>
            <a:r>
              <a:rPr lang="fr-FR" dirty="0" smtClean="0"/>
              <a:t>élèves</a:t>
            </a:r>
          </a:p>
          <a:p>
            <a:pPr lvl="0"/>
            <a:endParaRPr lang="fr-FR" sz="7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dirty="0" smtClean="0"/>
              <a:t>construction </a:t>
            </a:r>
            <a:r>
              <a:rPr lang="fr-FR" dirty="0"/>
              <a:t>d’une représentation de l’écriture </a:t>
            </a:r>
          </a:p>
          <a:p>
            <a:r>
              <a:rPr lang="fr-FR" dirty="0" smtClean="0"/>
              <a:t>	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l’écrit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dans la classe, qu’est-ce que c’est ? </a:t>
            </a:r>
            <a:endParaRPr lang="fr-F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en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quelles couleurs ? à quels endroits ? </a:t>
            </a:r>
            <a:endParaRPr lang="fr-F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pour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qui ? pourquoi ? pour quoi ? </a:t>
            </a:r>
            <a:endParaRPr lang="fr-F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fr-FR" sz="5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 </a:t>
            </a:r>
            <a:r>
              <a:rPr lang="fr-FR" dirty="0" smtClean="0"/>
              <a:t>appropriation </a:t>
            </a:r>
            <a:r>
              <a:rPr lang="fr-FR" dirty="0"/>
              <a:t>des nouveaux espaces d’écriture ouverts </a:t>
            </a:r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par la </a:t>
            </a:r>
            <a:r>
              <a:rPr lang="fr-FR" dirty="0" err="1" smtClean="0"/>
              <a:t>multimodalité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textes multimodaux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b="1" i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</a:p>
          <a:p>
            <a:r>
              <a:rPr lang="fr-FR" i="1" dirty="0" smtClean="0"/>
              <a:t>produits </a:t>
            </a:r>
            <a:r>
              <a:rPr lang="fr-FR" i="1" dirty="0"/>
              <a:t>dans un environnement multimédia </a:t>
            </a:r>
            <a:r>
              <a:rPr lang="fr-FR" i="1" dirty="0" smtClean="0"/>
              <a:t>intégrant </a:t>
            </a:r>
            <a:r>
              <a:rPr lang="fr-FR" i="1" dirty="0"/>
              <a:t>des images, des </a:t>
            </a:r>
            <a:r>
              <a:rPr lang="fr-FR" i="1" dirty="0" smtClean="0"/>
              <a:t>graphiques</a:t>
            </a:r>
            <a:r>
              <a:rPr lang="fr-FR" i="1" dirty="0"/>
              <a:t>, des </a:t>
            </a:r>
            <a:r>
              <a:rPr lang="fr-FR" i="1" dirty="0" smtClean="0"/>
              <a:t>hyperliens - livres électroniques, emails, réseaux sociaux</a:t>
            </a:r>
          </a:p>
          <a:p>
            <a:r>
              <a:rPr lang="fr-FR" b="1" dirty="0" err="1">
                <a:solidFill>
                  <a:schemeClr val="accent1">
                    <a:lumMod val="75000"/>
                  </a:schemeClr>
                </a:solidFill>
              </a:rPr>
              <a:t>multilitératie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i="1" dirty="0" smtClean="0"/>
              <a:t>gestion </a:t>
            </a:r>
            <a:r>
              <a:rPr lang="fr-FR" i="1" dirty="0"/>
              <a:t>de la </a:t>
            </a:r>
            <a:r>
              <a:rPr lang="fr-FR" i="1" dirty="0" err="1"/>
              <a:t>multimodalité</a:t>
            </a:r>
            <a:r>
              <a:rPr lang="fr-FR" i="1" dirty="0"/>
              <a:t> dans un contexte </a:t>
            </a:r>
            <a:r>
              <a:rPr lang="fr-FR" i="1" dirty="0" smtClean="0"/>
              <a:t>littéraire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696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04C7">
            <a:alpha val="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83568" y="1916832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dirty="0" smtClean="0"/>
              <a:t>REGARD</a:t>
            </a:r>
          </a:p>
          <a:p>
            <a:pPr algn="ctr"/>
            <a:r>
              <a:rPr lang="fr-FR" sz="7200" b="1" dirty="0" smtClean="0"/>
              <a:t>D’UN ECRIVAIN</a:t>
            </a:r>
          </a:p>
        </p:txBody>
      </p:sp>
    </p:spTree>
    <p:extLst>
      <p:ext uri="{BB962C8B-B14F-4D97-AF65-F5344CB8AC3E}">
        <p14:creationId xmlns:p14="http://schemas.microsoft.com/office/powerpoint/2010/main" val="162759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347" y="244193"/>
            <a:ext cx="871296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Ecrire des textes, le processus de production et le plaisir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d’écrire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r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Erik ORSENNA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5554" y="1169873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donner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aux élèves, en écriture, la conscience de l’importance des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contraintes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l’essentiel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est qu’ils parviennent à articuler plaisir et effort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pour approcher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 travail quotidien de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l’écrivain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7900" y="2708920"/>
            <a:ext cx="854386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retrouver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le plaisir de la discussion sur les textes, des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échanges</a:t>
            </a:r>
          </a:p>
          <a:p>
            <a:pPr algn="just"/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l’apprentissage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la langue française ne peut se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réduire</a:t>
            </a:r>
          </a:p>
          <a:p>
            <a:pPr algn="just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	à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des corpus de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textes et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à des méthodes d’analyse 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il passe par</a:t>
            </a:r>
          </a:p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réflexion sur </a:t>
            </a:r>
            <a:r>
              <a:rPr lang="fr-FR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notions de texte et de contexte, </a:t>
            </a:r>
            <a:endParaRPr lang="fr-FR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approche de la structure de la </a:t>
            </a: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langue</a:t>
            </a:r>
          </a:p>
          <a:p>
            <a:pPr algn="just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permettre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aux élèves de se représenter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la langue comme </a:t>
            </a:r>
          </a:p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système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cohérent dans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lequel ils peuvent établir des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liens</a:t>
            </a:r>
          </a:p>
          <a:p>
            <a:pPr algn="just"/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amener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les élèves à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percevoir </a:t>
            </a:r>
          </a:p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mots comme des « portes pour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grandir, s’agrandir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livres comme des « bateaux s’en allant explorer le monde 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éveillant en eux l’ « amour de la langue française ».</a:t>
            </a:r>
          </a:p>
        </p:txBody>
      </p:sp>
    </p:spTree>
    <p:extLst>
      <p:ext uri="{BB962C8B-B14F-4D97-AF65-F5344CB8AC3E}">
        <p14:creationId xmlns:p14="http://schemas.microsoft.com/office/powerpoint/2010/main" val="64428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5191" y="917912"/>
            <a:ext cx="876130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fr-FR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obiliser </a:t>
            </a:r>
            <a:r>
              <a:rPr lang="fr-FR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enseignants sur l’importance de la lecture et de </a:t>
            </a:r>
            <a:r>
              <a:rPr lang="fr-FR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l’écriture</a:t>
            </a:r>
          </a:p>
          <a:p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roposer plusieurs </a:t>
            </a:r>
            <a:r>
              <a:rPr lang="fr-FR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axes de réflexion, concernant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choix des textes proposés aux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élèves</a:t>
            </a:r>
          </a:p>
          <a:p>
            <a:pPr lvl="1"/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fréquence des pratiques d’apprentissage </a:t>
            </a:r>
          </a:p>
          <a:p>
            <a:pPr lvl="0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mémorisation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 textes et écriture </a:t>
            </a:r>
          </a:p>
          <a:p>
            <a:pPr lvl="0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strates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d’écriture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essais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successifs 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modalités d’écriture </a:t>
            </a:r>
          </a:p>
          <a:p>
            <a:pPr lvl="0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activités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individuelles ou en groupe 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place de la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chanson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des langues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régionales et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 langues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d’origine des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élèves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dans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les programmations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annuelles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188640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Dans sa conclusion, Erik Orsenna invite l’Education Nationale à </a:t>
            </a:r>
          </a:p>
        </p:txBody>
      </p:sp>
    </p:spTree>
    <p:extLst>
      <p:ext uri="{BB962C8B-B14F-4D97-AF65-F5344CB8AC3E}">
        <p14:creationId xmlns:p14="http://schemas.microsoft.com/office/powerpoint/2010/main" val="269658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04C7">
            <a:alpha val="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64204" y="1844824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dirty="0" smtClean="0"/>
              <a:t>MISES</a:t>
            </a:r>
          </a:p>
          <a:p>
            <a:pPr algn="ctr"/>
            <a:r>
              <a:rPr lang="fr-FR" sz="7200" b="1" dirty="0" smtClean="0"/>
              <a:t>EN ŒUVRE</a:t>
            </a:r>
          </a:p>
        </p:txBody>
      </p:sp>
    </p:spTree>
    <p:extLst>
      <p:ext uri="{BB962C8B-B14F-4D97-AF65-F5344CB8AC3E}">
        <p14:creationId xmlns:p14="http://schemas.microsoft.com/office/powerpoint/2010/main" val="166079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2064" y="251386"/>
            <a:ext cx="8568952" cy="369332"/>
          </a:xfrm>
          <a:prstGeom prst="rect">
            <a:avLst/>
          </a:prstGeom>
          <a:solidFill>
            <a:schemeClr val="accent2">
              <a:lumMod val="40000"/>
              <a:lumOff val="60000"/>
              <a:alpha val="46000"/>
            </a:schemeClr>
          </a:solidFill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rojet départemental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 : « Vingt minutes par jour » (Rhône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)       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François QUET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943983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000" b="1" dirty="0" smtClean="0"/>
          </a:p>
          <a:p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projet est ainsi sous-tendu par cinq principes : 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échanger sur les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productions</a:t>
            </a:r>
          </a:p>
          <a:p>
            <a:pPr lvl="0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réserver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un temps et un espace pour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l’écriture</a:t>
            </a:r>
          </a:p>
          <a:p>
            <a:pPr lvl="0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varier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productions</a:t>
            </a:r>
          </a:p>
          <a:p>
            <a:pPr lvl="0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minorer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l’évaluation </a:t>
            </a:r>
          </a:p>
          <a:p>
            <a:pPr lvl="0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la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restreindre à quelques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observations</a:t>
            </a:r>
          </a:p>
          <a:p>
            <a:pPr lvl="0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privilégier la dimension de partage</a:t>
            </a:r>
          </a:p>
          <a:p>
            <a:pPr lvl="0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Courier New" panose="02070309020205020404" pitchFamily="49" charset="0"/>
              <a:buChar char="o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libérer de la réécriture </a:t>
            </a:r>
          </a:p>
          <a:p>
            <a:pPr lvl="0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ou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tout du moins la limiter à des réécritures partielles, 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portant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sur un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point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précis, un changement de consigne,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122513">
            <a:off x="5475039" y="3558578"/>
            <a:ext cx="3555825" cy="923330"/>
          </a:xfrm>
          <a:prstGeom prst="rect">
            <a:avLst/>
          </a:prstGeom>
          <a:solidFill>
            <a:srgbClr val="FFC000">
              <a:alpha val="48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Prolongements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possibles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ctr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murs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l’écriture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cahiers décorés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92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806" y="260648"/>
            <a:ext cx="8640960" cy="369332"/>
          </a:xfrm>
          <a:prstGeom prst="rect">
            <a:avLst/>
          </a:prstGeom>
          <a:solidFill>
            <a:schemeClr val="accent2">
              <a:lumMod val="40000"/>
              <a:lumOff val="60000"/>
              <a:alpha val="47000"/>
            </a:schemeClr>
          </a:solidFill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Lire des textes littéraires pour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écrire                                              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Annette GIEN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9306" y="779640"/>
            <a:ext cx="8619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mettre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en place un enseignement explicite de la compréhension de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l’écrit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1459" y="1700906"/>
            <a:ext cx="7019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choix des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textes résistants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organisés autour d’un texte-noyau </a:t>
            </a:r>
          </a:p>
        </p:txBody>
      </p:sp>
      <p:sp>
        <p:nvSpPr>
          <p:cNvPr id="7" name="Rectangle 6"/>
          <p:cNvSpPr/>
          <p:nvPr/>
        </p:nvSpPr>
        <p:spPr>
          <a:xfrm>
            <a:off x="411458" y="2160025"/>
            <a:ext cx="7544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textes mis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en résonance à l’intérieur de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réseaux problématisés </a:t>
            </a:r>
          </a:p>
        </p:txBody>
      </p:sp>
      <p:sp>
        <p:nvSpPr>
          <p:cNvPr id="8" name="Rectangle 7"/>
          <p:cNvSpPr/>
          <p:nvPr/>
        </p:nvSpPr>
        <p:spPr>
          <a:xfrm>
            <a:off x="411459" y="4377065"/>
            <a:ext cx="6680821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amener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élèves à construire des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savoirs littéraires </a:t>
            </a:r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élaboration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« leçons de lecture »</a:t>
            </a:r>
          </a:p>
        </p:txBody>
      </p:sp>
      <p:sp>
        <p:nvSpPr>
          <p:cNvPr id="9" name="Rectangle 8"/>
          <p:cNvSpPr/>
          <p:nvPr/>
        </p:nvSpPr>
        <p:spPr>
          <a:xfrm>
            <a:off x="755576" y="5949280"/>
            <a:ext cx="76328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même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corpus de textes 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proposé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aux élèves de CM1, CM2 et 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fr-FR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endParaRPr lang="fr-FR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avec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un travail de lecture et d’écriture demandé à des niveaux différents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63888" y="5157192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élaborées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, puis réactualisées,  complétées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conservées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par l’élève pour la suite de son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parcours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2806" y="1268760"/>
            <a:ext cx="89211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L’expérimentation est focalisée sur les écrits de travail et le débat </a:t>
            </a:r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interprétatif</a:t>
            </a:r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fr-F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Flèche courbée vers la droite 11"/>
          <p:cNvSpPr/>
          <p:nvPr/>
        </p:nvSpPr>
        <p:spPr>
          <a:xfrm rot="18224808">
            <a:off x="2933738" y="4975324"/>
            <a:ext cx="356846" cy="88387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1459" y="2618597"/>
            <a:ext cx="76690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traces écrites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possibles</a:t>
            </a: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illustration du passage venant d’être lu</a:t>
            </a: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expression de questions</a:t>
            </a: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écrits collectifs </a:t>
            </a: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affiches évolutives </a:t>
            </a: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écrits exprimant la sensibilité des lecteurs </a:t>
            </a:r>
          </a:p>
        </p:txBody>
      </p:sp>
    </p:spTree>
    <p:extLst>
      <p:ext uri="{BB962C8B-B14F-4D97-AF65-F5344CB8AC3E}">
        <p14:creationId xmlns:p14="http://schemas.microsoft.com/office/powerpoint/2010/main" val="170156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182" y="260648"/>
            <a:ext cx="8956681" cy="923330"/>
          </a:xfrm>
          <a:prstGeom prst="rect">
            <a:avLst/>
          </a:prstGeom>
          <a:solidFill>
            <a:schemeClr val="accent2">
              <a:lumMod val="20000"/>
              <a:lumOff val="80000"/>
              <a:alpha val="90000"/>
            </a:schemeClr>
          </a:solidFill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Vers des observables : analyser les gestes professionnels et l’activité de l’élève lors de séances de production d’écrit  / des pistes pour l’amélioration des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pratiques                                                             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Annette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GIEN,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Patricia LAMMERTYN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1578" y="1340768"/>
            <a:ext cx="854789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Observation d’une séance dans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une école de l’académie de </a:t>
            </a: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Lille  ( Roubaix ) </a:t>
            </a:r>
          </a:p>
          <a:p>
            <a:pPr algn="ctr"/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activité d’écriture sur la description à partir de plusieurs supports </a:t>
            </a:r>
            <a:r>
              <a:rPr lang="fr-FR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iconographiques</a:t>
            </a:r>
          </a:p>
          <a:p>
            <a:pPr algn="ctr"/>
            <a:r>
              <a:rPr lang="fr-FR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premier </a:t>
            </a:r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jet </a:t>
            </a:r>
            <a:r>
              <a:rPr lang="fr-FR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d’écriture  à l’aide d’une grille </a:t>
            </a:r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de relecture et </a:t>
            </a:r>
            <a:r>
              <a:rPr lang="fr-FR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fiches de </a:t>
            </a:r>
            <a:r>
              <a:rPr lang="fr-FR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vocabulaire </a:t>
            </a:r>
            <a:endParaRPr lang="fr-FR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analyser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les gestes professionnels de </a:t>
            </a: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l’enseignante</a:t>
            </a:r>
          </a:p>
          <a:p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identifier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des pistes pour améliorer la pratique de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l’enseignant ( observables ) 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rechercher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des axes pour organiser une formation en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circonscription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7841" y="3422271"/>
            <a:ext cx="835642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pistes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de réflexion abordées </a:t>
            </a:r>
          </a:p>
          <a:p>
            <a:pPr lvl="0"/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organiser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avec rigueur les séances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d’apprentissage</a:t>
            </a:r>
          </a:p>
          <a:p>
            <a:pPr lvl="0"/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cibler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précisément les objectifs des activités </a:t>
            </a:r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ainsi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que les compétences à travailler</a:t>
            </a:r>
          </a:p>
          <a:p>
            <a:pPr lvl="0"/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mettre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en place une évaluation formatrice </a:t>
            </a:r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établissant une grille d’observables s’appliquant aux écrits intermédiaires</a:t>
            </a:r>
          </a:p>
          <a:p>
            <a:pPr lvl="0"/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rechercher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les ressources pouvant être utiles aux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élèves</a:t>
            </a:r>
          </a:p>
          <a:p>
            <a:pPr lvl="0"/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axes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pour organiser une formation en circonscription </a:t>
            </a:r>
          </a:p>
          <a:p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construction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des séances et des séquences</a:t>
            </a:r>
          </a:p>
          <a:p>
            <a:pPr lvl="0"/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détermination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des objectifs </a:t>
            </a:r>
          </a:p>
          <a:p>
            <a:pPr lvl="0"/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réflexion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sur les gestes professionnels et le langage à utiliser face aux élèves</a:t>
            </a:r>
          </a:p>
          <a:p>
            <a:pPr lvl="0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formation didactique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8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744" y="83139"/>
            <a:ext cx="8496944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Manques</a:t>
            </a:r>
            <a:endParaRPr lang="fr-F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préparatoire</a:t>
            </a:r>
          </a:p>
          <a:p>
            <a:endParaRPr lang="fr-FR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La séance révèle un défaut de précision concernant l’enjeu de la tâche d’écriture, l’engagement des élèves, les perspectives d’analyse du référent ( que faut-il en dire, quels sont les attendus ? quelle hiérarchisation des informations effectuer ? )</a:t>
            </a:r>
          </a:p>
          <a:p>
            <a:pPr algn="just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fr-FR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hase d’écriture</a:t>
            </a:r>
            <a:r>
              <a:rPr lang="fr-FR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1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fr-FR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L’utilité de la fiche de vocabulaire apportée en outil n’est pas claire : en quoi cet outil va-t-il aider à la mise en mots ? </a:t>
            </a:r>
          </a:p>
          <a:p>
            <a:pPr algn="just"/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élèves aboutissent à des écrits qui ne sont pas des textes : ils ne font que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juxtaposer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des éléments successifs. </a:t>
            </a:r>
          </a:p>
          <a:p>
            <a:pPr algn="just"/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temps de confrontation entre les écrits documentaires et les écrits littéraires n’a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pas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été prévu. Les interactions entre pairs et entre types d’écrit sont ici réduites. </a:t>
            </a:r>
          </a:p>
          <a:p>
            <a:pPr algn="just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fr-FR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</a:t>
            </a:r>
            <a:r>
              <a:rPr lang="fr-FR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lecture </a:t>
            </a:r>
            <a:r>
              <a:rPr lang="fr-FR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orale</a:t>
            </a:r>
          </a:p>
          <a:p>
            <a:pPr algn="just"/>
            <a:endParaRPr lang="fr-FR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aurait fallu regrouper les élèves ayant travaillé sur les mêmes supports, dans un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temps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d’échanges préalable à la lecture orale, et au moment de la passation. </a:t>
            </a:r>
          </a:p>
          <a:p>
            <a:pPr algn="just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fr-FR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l’évaluation </a:t>
            </a:r>
            <a:endParaRPr lang="fr-FR" sz="1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fr-FR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Quel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est le contrôle de l’écrit produit par rapport à l’écrit attendu ? </a:t>
            </a:r>
          </a:p>
          <a:p>
            <a:pPr algn="just"/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Quel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est le statut des critères fournis aux élèves en cours de séance ? Ont-ils été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construits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avec eux, et à partir de quels supports ? </a:t>
            </a:r>
          </a:p>
          <a:p>
            <a:pPr algn="just"/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est la place de l’oral dans l’apprentissage et dans l’évaluation ? </a:t>
            </a:r>
          </a:p>
        </p:txBody>
      </p:sp>
    </p:spTree>
    <p:extLst>
      <p:ext uri="{BB962C8B-B14F-4D97-AF65-F5344CB8AC3E}">
        <p14:creationId xmlns:p14="http://schemas.microsoft.com/office/powerpoint/2010/main" val="225044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04C7">
            <a:alpha val="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59632" y="2492896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dirty="0" smtClean="0"/>
              <a:t>INTERVENTIONS</a:t>
            </a:r>
            <a:endParaRPr lang="fr-FR" sz="7200" b="1" dirty="0"/>
          </a:p>
        </p:txBody>
      </p:sp>
    </p:spTree>
    <p:extLst>
      <p:ext uri="{BB962C8B-B14F-4D97-AF65-F5344CB8AC3E}">
        <p14:creationId xmlns:p14="http://schemas.microsoft.com/office/powerpoint/2010/main" val="160360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0483" y="3933056"/>
            <a:ext cx="8245424" cy="2308324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travailler la didactique de l’écrit</a:t>
            </a:r>
          </a:p>
          <a:p>
            <a:pPr lvl="0"/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Inciter les enseignants à analyser leurs pratiques, avec des focales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écritures quotidiennes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écrits intermédiaires dans l’ensemble des disciplines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écrits littéraires</a:t>
            </a:r>
          </a:p>
          <a:p>
            <a:pPr lvl="0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avec une exigence très grande par rapport aux écrits-sources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écrits longs</a:t>
            </a:r>
          </a:p>
        </p:txBody>
      </p:sp>
      <p:sp>
        <p:nvSpPr>
          <p:cNvPr id="5" name="Rectangle 4"/>
          <p:cNvSpPr/>
          <p:nvPr/>
        </p:nvSpPr>
        <p:spPr>
          <a:xfrm>
            <a:off x="236999" y="199876"/>
            <a:ext cx="3762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paramètres à prendre en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compte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41" y="692696"/>
            <a:ext cx="8097908" cy="2308324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durée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modalités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d’écriture (individuelle, à deux, collaborative, collective) 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caractère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littéraire ou fonctionnel de l’écrit 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place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l’interaction lecture-écriture (en amont, pendant, au moment de la relecture, en mobilisant tous les possibles) 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statut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l’écrit : écrit intermédiaire ? écrit de travail 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caractère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l’écrit : communiqué/non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communiqué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place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du numérique pour stocker, publier, interagir avec les autres</a:t>
            </a:r>
          </a:p>
        </p:txBody>
      </p:sp>
      <p:sp>
        <p:nvSpPr>
          <p:cNvPr id="7" name="Rectangle 6"/>
          <p:cNvSpPr/>
          <p:nvPr/>
        </p:nvSpPr>
        <p:spPr>
          <a:xfrm>
            <a:off x="204275" y="3401250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objectifs visés </a:t>
            </a:r>
          </a:p>
        </p:txBody>
      </p:sp>
    </p:spTree>
    <p:extLst>
      <p:ext uri="{BB962C8B-B14F-4D97-AF65-F5344CB8AC3E}">
        <p14:creationId xmlns:p14="http://schemas.microsoft.com/office/powerpoint/2010/main" val="367244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04C7">
            <a:alpha val="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34962" y="2276872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dirty="0" smtClean="0"/>
              <a:t>BILAN</a:t>
            </a:r>
          </a:p>
          <a:p>
            <a:pPr algn="ctr"/>
            <a:r>
              <a:rPr lang="fr-FR" sz="7200" b="1" dirty="0" smtClean="0"/>
              <a:t>PERSPECTIVES</a:t>
            </a:r>
          </a:p>
        </p:txBody>
      </p:sp>
    </p:spTree>
    <p:extLst>
      <p:ext uri="{BB962C8B-B14F-4D97-AF65-F5344CB8AC3E}">
        <p14:creationId xmlns:p14="http://schemas.microsoft.com/office/powerpoint/2010/main" val="293409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6898" y="77522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Les conférences ont ouvert une large palette de situations d’écriture. </a:t>
            </a:r>
            <a:endParaRPr lang="fr-FR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classe, elles pourront être mobilisées simultanément et/ou alternativement. </a:t>
            </a:r>
            <a:endParaRPr lang="fr-FR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appartient aux enseignants de jouer sur la gamme des possibles 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situations quotidiennes courtes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qui génèrent une forme de sécurité scripturale et favorisent l’émergence du sujet écrivant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cf. F. </a:t>
            </a:r>
            <a:r>
              <a:rPr lang="fr-FR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Quet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écrits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intermédiaires dans l’ensemble des disciplines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: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narration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recherche en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mathématiques</a:t>
            </a:r>
          </a:p>
          <a:p>
            <a:pPr lvl="0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cahiers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d’expériences en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sciences</a:t>
            </a:r>
          </a:p>
          <a:p>
            <a:pPr lvl="0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bilans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savoirs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,…(  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cf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. D. </a:t>
            </a:r>
            <a:r>
              <a:rPr lang="fr-FR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Bucheton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	focale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hebdomadaire sur un champ disciplinaire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avec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mise en évidence des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caractéristiques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l’écrit 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écrits littéraires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au service d’une meilleure compréhension de l’écrit </a:t>
            </a: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écriture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variations </a:t>
            </a: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écriture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d’une suite et d’une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fin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insertion d’un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morceau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cf. P. Sève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	prise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en compte de l’écrit source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projets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d’écriture longue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liés à des types de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textes/d’écrits</a:t>
            </a:r>
          </a:p>
          <a:p>
            <a:pPr lvl="0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savoirs et des savoir-faire à construire, des activités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focalisées   </a:t>
            </a:r>
          </a:p>
          <a:p>
            <a:pPr lvl="0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cf. </a:t>
            </a:r>
            <a:r>
              <a:rPr lang="fr-FR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M.Fayol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03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55576" y="5264287"/>
            <a:ext cx="7219140" cy="1200329"/>
          </a:xfrm>
          <a:prstGeom prst="rect">
            <a:avLst/>
          </a:prstGeom>
          <a:ln w="25400"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dérives </a:t>
            </a:r>
            <a:r>
              <a:rPr lang="fr-FR" b="1" i="1" dirty="0">
                <a:latin typeface="Arial" panose="020B0604020202020204" pitchFamily="34" charset="0"/>
                <a:cs typeface="Arial" panose="020B0604020202020204" pitchFamily="34" charset="0"/>
              </a:rPr>
              <a:t>à éviter </a:t>
            </a:r>
          </a:p>
          <a:p>
            <a:pPr lvl="0"/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des projets au trop long cours dont les élèves ne voient pas le bout </a:t>
            </a:r>
          </a:p>
          <a:p>
            <a:pPr lvl="0"/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un enseignement exclusivement fondé sur des gammes </a:t>
            </a:r>
          </a:p>
          <a:p>
            <a:pPr lvl="0"/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un outillage plaqué et 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formel</a:t>
            </a:r>
            <a:endParaRPr lang="fr-FR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4565" y="1876467"/>
            <a:ext cx="264207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Enseignement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15358" y="299552"/>
            <a:ext cx="32159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régulier et programmé</a:t>
            </a:r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943434" y="1005955"/>
            <a:ext cx="2943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qui donne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confiance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449631" y="1833926"/>
            <a:ext cx="1127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intégré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731039" y="1784134"/>
            <a:ext cx="4565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lien entre les différentes composantes 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l’enseignement du français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211310" y="2631987"/>
            <a:ext cx="5476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fondé sur la transversalité de la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langue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123728" y="24246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2308459" y="3328892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explicite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55576" y="3837254"/>
            <a:ext cx="6532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conçu à partir de situations variées, 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mobilisant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divers  paramètres</a:t>
            </a:r>
          </a:p>
          <a:p>
            <a:pPr lvl="0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	interactions avec les pairs,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l’enseignant</a:t>
            </a:r>
            <a:endParaRPr lang="fr-FR" sz="2400" dirty="0"/>
          </a:p>
        </p:txBody>
      </p:sp>
      <p:cxnSp>
        <p:nvCxnSpPr>
          <p:cNvPr id="17" name="Connecteur droit avec flèche 16"/>
          <p:cNvCxnSpPr/>
          <p:nvPr/>
        </p:nvCxnSpPr>
        <p:spPr>
          <a:xfrm flipV="1">
            <a:off x="1015358" y="858281"/>
            <a:ext cx="248842" cy="757015"/>
          </a:xfrm>
          <a:prstGeom prst="straightConnector1">
            <a:avLst/>
          </a:prstGeom>
          <a:ln w="317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V="1">
            <a:off x="2308459" y="1384464"/>
            <a:ext cx="565992" cy="399670"/>
          </a:xfrm>
          <a:prstGeom prst="straightConnector1">
            <a:avLst/>
          </a:prstGeom>
          <a:ln w="317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2924842" y="2090247"/>
            <a:ext cx="491885" cy="1"/>
          </a:xfrm>
          <a:prstGeom prst="straightConnector1">
            <a:avLst/>
          </a:prstGeom>
          <a:ln w="317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endCxn id="12" idx="1"/>
          </p:cNvCxnSpPr>
          <p:nvPr/>
        </p:nvCxnSpPr>
        <p:spPr>
          <a:xfrm>
            <a:off x="2719425" y="2609329"/>
            <a:ext cx="491885" cy="253491"/>
          </a:xfrm>
          <a:prstGeom prst="straightConnector1">
            <a:avLst/>
          </a:prstGeom>
          <a:ln w="317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1619672" y="2677420"/>
            <a:ext cx="567500" cy="651472"/>
          </a:xfrm>
          <a:prstGeom prst="straightConnector1">
            <a:avLst/>
          </a:prstGeom>
          <a:ln w="317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755576" y="2862820"/>
            <a:ext cx="144016" cy="974434"/>
          </a:xfrm>
          <a:prstGeom prst="straightConnector1">
            <a:avLst/>
          </a:prstGeom>
          <a:ln w="317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17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04C7">
            <a:alpha val="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64204" y="2420888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dirty="0" smtClean="0"/>
              <a:t>BIBLIOGRAPHIE</a:t>
            </a:r>
          </a:p>
        </p:txBody>
      </p:sp>
    </p:spTree>
    <p:extLst>
      <p:ext uri="{BB962C8B-B14F-4D97-AF65-F5344CB8AC3E}">
        <p14:creationId xmlns:p14="http://schemas.microsoft.com/office/powerpoint/2010/main" val="418237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263" y="96786"/>
            <a:ext cx="896448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Ouvrages</a:t>
            </a:r>
          </a:p>
          <a:p>
            <a:endParaRPr lang="fr-F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L’acquisition de </a:t>
            </a:r>
            <a:r>
              <a:rPr lang="fr-FR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l’écrit 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Michel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Fayol ; Que sais-je ? PUF (2013)</a:t>
            </a:r>
          </a:p>
          <a:p>
            <a:pPr lvl="0"/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Refonder l’enseignement de l’écriture. Vers des gestes professionnels plus ajustés du primaire au lycée 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; Dominique BUCHETON ; Retz (2014)</a:t>
            </a:r>
          </a:p>
          <a:p>
            <a:pPr lvl="0"/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Réécrire à l’école et  au collège </a:t>
            </a:r>
            <a:r>
              <a:rPr lang="fr-FR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De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l’analyse des brouillons à l’écriture accompagnée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 ; Claudine FABRE-COLS ; ESF 2002</a:t>
            </a:r>
          </a:p>
          <a:p>
            <a:pPr lvl="0"/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Apprendre à écrire au collège dans les différentes disciplines 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; Christine BARRE-MINIAC, Yves REUTER ; ENS</a:t>
            </a:r>
          </a:p>
          <a:p>
            <a:pPr lvl="0"/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Enseigner et apprendre à écrire, construire une didactique de l’écriture 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; Yves REUTER ; ESF Editions (2000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Revues </a:t>
            </a:r>
            <a:endParaRPr lang="fr-F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Repères n° 26-27 : </a:t>
            </a:r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L’écriture et son apprentissage à l’école élémentaire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( 2002-2003)</a:t>
            </a:r>
          </a:p>
          <a:p>
            <a:pPr lvl="0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Repères n° 33 : </a:t>
            </a:r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La fiction et son écriture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(2006)</a:t>
            </a:r>
          </a:p>
          <a:p>
            <a:pPr lvl="0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Cahiers pédagogiques du 15 juin 2015 : </a:t>
            </a:r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refonder l’enseignement de l’écriture,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Dominique BUCHETON avec la collaboration Danièle ALEXANDRE et Monique JURADO</a:t>
            </a:r>
          </a:p>
          <a:p>
            <a:pPr lvl="0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Les dossiers de l’éducation : </a:t>
            </a:r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Lire et écrire 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; coordonné par Pascal SEVERAC ; édition Sciences humaines (2007) : page 99 : « L’écriture au quotidien » ; Martine FOURNIER, page 99 ;  « Et pourtant ils écrivent » ; Marie-Claude PENLOUP, page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245</a:t>
            </a:r>
          </a:p>
          <a:p>
            <a:pPr lvl="0"/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Ressources pour la </a:t>
            </a: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classe</a:t>
            </a:r>
          </a:p>
          <a:p>
            <a:endParaRPr lang="fr-F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L’atelier dirigé d’écriture au CP : une réponse à l’hétérogénéité des élèves 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; Dominique BUCHETON et Yves SOULE ;  Delagrave/Pédagogie et formation (2009)</a:t>
            </a:r>
          </a:p>
          <a:p>
            <a:pPr lvl="0"/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Animer un atelier d’écriture </a:t>
            </a:r>
            <a:r>
              <a:rPr lang="fr-FR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Faire </a:t>
            </a:r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de l’écriture un bien partagé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 ; Odette et Michel NEUMAYER ; ESF 2003</a:t>
            </a:r>
          </a:p>
        </p:txBody>
      </p:sp>
    </p:spTree>
    <p:extLst>
      <p:ext uri="{BB962C8B-B14F-4D97-AF65-F5344CB8AC3E}">
        <p14:creationId xmlns:p14="http://schemas.microsoft.com/office/powerpoint/2010/main" val="166653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548680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Groupe de pilotage MAITRISE DE LA LANGUE</a:t>
            </a:r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endParaRPr lang="fr-FR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fr-F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Gilles </a:t>
            </a: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PETREAULT, </a:t>
            </a: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IGEN</a:t>
            </a:r>
          </a:p>
          <a:p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Marie-Hélène LELOUP, </a:t>
            </a: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IGEN</a:t>
            </a:r>
          </a:p>
          <a:p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Yolande SECHET, IEN académie de </a:t>
            </a: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Poitiers</a:t>
            </a:r>
          </a:p>
          <a:p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Annette GIEN, IEN académie de </a:t>
            </a: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Dijon</a:t>
            </a:r>
          </a:p>
          <a:p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Patricia LAMMERTYN, IEN académie de </a:t>
            </a: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Lille</a:t>
            </a:r>
          </a:p>
          <a:p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fr-FR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Mariane</a:t>
            </a: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TANZI, IENA académie d’Amiens</a:t>
            </a:r>
          </a:p>
        </p:txBody>
      </p:sp>
    </p:spTree>
    <p:extLst>
      <p:ext uri="{BB962C8B-B14F-4D97-AF65-F5344CB8AC3E}">
        <p14:creationId xmlns:p14="http://schemas.microsoft.com/office/powerpoint/2010/main" val="11555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8619" y="202816"/>
            <a:ext cx="2502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accent3">
                    <a:lumMod val="75000"/>
                  </a:schemeClr>
                </a:solidFill>
              </a:rPr>
              <a:t>Mercredi 27 mai 2015</a:t>
            </a:r>
            <a:endParaRPr lang="fr-F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44856" y="764704"/>
            <a:ext cx="88620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ea typeface="Tahoma" panose="020B0604030504040204" pitchFamily="34" charset="0"/>
                <a:cs typeface="Arial" panose="020B0604020202020204" pitchFamily="34" charset="0"/>
              </a:rPr>
              <a:t>Accueil des stagiaires et ouverture du séminaire</a:t>
            </a:r>
            <a:endParaRPr lang="fr-FR" dirty="0"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ea typeface="Tahoma" panose="020B0604030504040204" pitchFamily="34" charset="0"/>
                <a:cs typeface="Arial" panose="020B0604020202020204" pitchFamily="34" charset="0"/>
              </a:rPr>
              <a:t>	Thierry REVELEN</a:t>
            </a:r>
          </a:p>
          <a:p>
            <a:r>
              <a:rPr lang="fr-FR" dirty="0" smtClean="0">
                <a:ea typeface="Tahoma" panose="020B0604030504040204" pitchFamily="34" charset="0"/>
                <a:cs typeface="Arial" panose="020B0604020202020204" pitchFamily="34" charset="0"/>
              </a:rPr>
              <a:t>	Chef </a:t>
            </a:r>
            <a:r>
              <a:rPr lang="fr-FR" dirty="0">
                <a:ea typeface="Tahoma" panose="020B0604030504040204" pitchFamily="34" charset="0"/>
                <a:cs typeface="Arial" panose="020B0604020202020204" pitchFamily="34" charset="0"/>
              </a:rPr>
              <a:t>du Département des formations </a:t>
            </a:r>
            <a:r>
              <a:rPr lang="fr-FR" dirty="0" smtClean="0">
                <a:ea typeface="Tahoma" panose="020B0604030504040204" pitchFamily="34" charset="0"/>
                <a:cs typeface="Arial" panose="020B0604020202020204" pitchFamily="34" charset="0"/>
              </a:rPr>
              <a:t>ESCO et </a:t>
            </a:r>
            <a:r>
              <a:rPr lang="fr-FR" dirty="0">
                <a:ea typeface="Tahoma" panose="020B0604030504040204" pitchFamily="34" charset="0"/>
                <a:cs typeface="Arial" panose="020B0604020202020204" pitchFamily="34" charset="0"/>
              </a:rPr>
              <a:t>de </a:t>
            </a:r>
            <a:r>
              <a:rPr lang="fr-FR" dirty="0" smtClean="0">
                <a:ea typeface="Tahoma" panose="020B0604030504040204" pitchFamily="34" charset="0"/>
                <a:cs typeface="Arial" panose="020B0604020202020204" pitchFamily="34" charset="0"/>
              </a:rPr>
              <a:t>l’innovation - ESENESR</a:t>
            </a:r>
          </a:p>
          <a:p>
            <a:r>
              <a:rPr lang="fr-FR" dirty="0" smtClean="0">
                <a:ea typeface="Tahoma" panose="020B0604030504040204" pitchFamily="34" charset="0"/>
                <a:cs typeface="Arial" panose="020B0604020202020204" pitchFamily="34" charset="0"/>
              </a:rPr>
              <a:t>	Christian </a:t>
            </a:r>
            <a:r>
              <a:rPr lang="fr-FR" dirty="0">
                <a:ea typeface="Tahoma" panose="020B0604030504040204" pitchFamily="34" charset="0"/>
                <a:cs typeface="Arial" panose="020B0604020202020204" pitchFamily="34" charset="0"/>
              </a:rPr>
              <a:t>LAJUS, Ingénieur de formation – ESENESR</a:t>
            </a:r>
          </a:p>
          <a:p>
            <a:r>
              <a:rPr lang="fr-FR" dirty="0" smtClean="0">
                <a:ea typeface="Tahoma" panose="020B0604030504040204" pitchFamily="34" charset="0"/>
                <a:cs typeface="Arial" panose="020B0604020202020204" pitchFamily="34" charset="0"/>
              </a:rPr>
              <a:t>	Gilles </a:t>
            </a:r>
            <a:r>
              <a:rPr lang="fr-FR" dirty="0">
                <a:ea typeface="Tahoma" panose="020B0604030504040204" pitchFamily="34" charset="0"/>
                <a:cs typeface="Arial" panose="020B0604020202020204" pitchFamily="34" charset="0"/>
              </a:rPr>
              <a:t>PETREAULT, </a:t>
            </a:r>
            <a:r>
              <a:rPr lang="fr-FR" dirty="0" smtClean="0">
                <a:ea typeface="Tahoma" panose="020B0604030504040204" pitchFamily="34" charset="0"/>
                <a:cs typeface="Arial" panose="020B0604020202020204" pitchFamily="34" charset="0"/>
              </a:rPr>
              <a:t>IGEN</a:t>
            </a:r>
            <a:endParaRPr lang="fr-FR" dirty="0"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7376" y="2420888"/>
            <a:ext cx="8307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ea typeface="Tahoma" panose="020B0604030504040204" pitchFamily="34" charset="0"/>
                <a:cs typeface="Arial" panose="020B0604020202020204" pitchFamily="34" charset="0"/>
              </a:rPr>
              <a:t>Ecrire des textes, le processus de production et le plaisir d’écrire</a:t>
            </a:r>
            <a:endParaRPr lang="fr-FR" dirty="0"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ea typeface="Tahoma" panose="020B0604030504040204" pitchFamily="34" charset="0"/>
                <a:cs typeface="Arial" panose="020B0604020202020204" pitchFamily="34" charset="0"/>
              </a:rPr>
              <a:t>	Erik </a:t>
            </a:r>
            <a:r>
              <a:rPr lang="fr-FR" dirty="0">
                <a:ea typeface="Tahoma" panose="020B0604030504040204" pitchFamily="34" charset="0"/>
                <a:cs typeface="Arial" panose="020B0604020202020204" pitchFamily="34" charset="0"/>
              </a:rPr>
              <a:t>ORSENNA, Ecrivain, Membre de l’Académie française</a:t>
            </a:r>
          </a:p>
        </p:txBody>
      </p:sp>
      <p:sp>
        <p:nvSpPr>
          <p:cNvPr id="7" name="Rectangle 6"/>
          <p:cNvSpPr/>
          <p:nvPr/>
        </p:nvSpPr>
        <p:spPr>
          <a:xfrm>
            <a:off x="261543" y="3212976"/>
            <a:ext cx="8216307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cs typeface="Arial" panose="020B0604020202020204" pitchFamily="34" charset="0"/>
              </a:rPr>
              <a:t>L’objet du séminaire, les enjeux</a:t>
            </a:r>
            <a:endParaRPr lang="fr-FR" dirty="0">
              <a:cs typeface="Arial" panose="020B0604020202020204" pitchFamily="34" charset="0"/>
            </a:endParaRPr>
          </a:p>
          <a:p>
            <a:r>
              <a:rPr lang="fr-FR" dirty="0" smtClean="0">
                <a:cs typeface="Arial" panose="020B0604020202020204" pitchFamily="34" charset="0"/>
              </a:rPr>
              <a:t>	Gilles </a:t>
            </a:r>
            <a:r>
              <a:rPr lang="fr-FR" dirty="0">
                <a:cs typeface="Arial" panose="020B0604020202020204" pitchFamily="34" charset="0"/>
              </a:rPr>
              <a:t>PETREAULT, Marie-Hélène LELOUP, IGEN</a:t>
            </a:r>
          </a:p>
          <a:p>
            <a:r>
              <a:rPr lang="fr-FR" dirty="0" smtClean="0">
                <a:cs typeface="Arial" panose="020B0604020202020204" pitchFamily="34" charset="0"/>
              </a:rPr>
              <a:t>	Patricia </a:t>
            </a:r>
            <a:r>
              <a:rPr lang="fr-FR" dirty="0">
                <a:cs typeface="Arial" panose="020B0604020202020204" pitchFamily="34" charset="0"/>
              </a:rPr>
              <a:t>LAMMERTYN, IEN académie de Lille</a:t>
            </a:r>
          </a:p>
          <a:p>
            <a:r>
              <a:rPr lang="fr-FR" dirty="0" smtClean="0">
                <a:cs typeface="Arial" panose="020B0604020202020204" pitchFamily="34" charset="0"/>
              </a:rPr>
              <a:t>	Marie-Claire </a:t>
            </a:r>
            <a:r>
              <a:rPr lang="fr-FR" dirty="0">
                <a:cs typeface="Arial" panose="020B0604020202020204" pitchFamily="34" charset="0"/>
              </a:rPr>
              <a:t>MZALI-DUPRAT, Chef du Bureau DGESCO A1-1</a:t>
            </a:r>
          </a:p>
        </p:txBody>
      </p:sp>
      <p:sp>
        <p:nvSpPr>
          <p:cNvPr id="8" name="Rectangle 7"/>
          <p:cNvSpPr/>
          <p:nvPr/>
        </p:nvSpPr>
        <p:spPr>
          <a:xfrm>
            <a:off x="303790" y="4546098"/>
            <a:ext cx="6428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cs typeface="Arial" panose="020B0604020202020204" pitchFamily="34" charset="0"/>
              </a:rPr>
              <a:t>La maîtrise de la langue, point d’actualité</a:t>
            </a:r>
            <a:endParaRPr lang="fr-FR" dirty="0">
              <a:cs typeface="Arial" panose="020B0604020202020204" pitchFamily="34" charset="0"/>
            </a:endParaRPr>
          </a:p>
          <a:p>
            <a:r>
              <a:rPr lang="fr-FR" dirty="0" smtClean="0">
                <a:cs typeface="Arial" panose="020B0604020202020204" pitchFamily="34" charset="0"/>
              </a:rPr>
              <a:t>	Gilles </a:t>
            </a:r>
            <a:r>
              <a:rPr lang="fr-FR" dirty="0">
                <a:cs typeface="Arial" panose="020B0604020202020204" pitchFamily="34" charset="0"/>
              </a:rPr>
              <a:t>PETREAULT, Anne VIBERT, IGEN</a:t>
            </a:r>
          </a:p>
        </p:txBody>
      </p:sp>
      <p:sp>
        <p:nvSpPr>
          <p:cNvPr id="9" name="Rectangle 8"/>
          <p:cNvSpPr/>
          <p:nvPr/>
        </p:nvSpPr>
        <p:spPr>
          <a:xfrm>
            <a:off x="303790" y="5517232"/>
            <a:ext cx="76324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cs typeface="Arial" panose="020B0604020202020204" pitchFamily="34" charset="0"/>
              </a:rPr>
              <a:t>Ateliers d’écriture : se mettre à l’épreuve de l’écriture</a:t>
            </a:r>
            <a:endParaRPr lang="fr-FR" dirty="0">
              <a:cs typeface="Arial" panose="020B0604020202020204" pitchFamily="34" charset="0"/>
            </a:endParaRPr>
          </a:p>
          <a:p>
            <a:r>
              <a:rPr lang="fr-FR" dirty="0" smtClean="0">
                <a:cs typeface="Arial" panose="020B0604020202020204" pitchFamily="34" charset="0"/>
              </a:rPr>
              <a:t>	Michel </a:t>
            </a:r>
            <a:r>
              <a:rPr lang="fr-FR" dirty="0">
                <a:cs typeface="Arial" panose="020B0604020202020204" pitchFamily="34" charset="0"/>
              </a:rPr>
              <a:t>AZAMA, Auteur</a:t>
            </a:r>
          </a:p>
          <a:p>
            <a:r>
              <a:rPr lang="fr-FR" dirty="0" smtClean="0">
                <a:cs typeface="Arial" panose="020B0604020202020204" pitchFamily="34" charset="0"/>
              </a:rPr>
              <a:t>	Jean-René </a:t>
            </a:r>
            <a:r>
              <a:rPr lang="fr-FR" dirty="0">
                <a:cs typeface="Arial" panose="020B0604020202020204" pitchFamily="34" charset="0"/>
              </a:rPr>
              <a:t>VICET, AA-DSDEN (honoraire)</a:t>
            </a:r>
          </a:p>
        </p:txBody>
      </p:sp>
    </p:spTree>
    <p:extLst>
      <p:ext uri="{BB962C8B-B14F-4D97-AF65-F5344CB8AC3E}">
        <p14:creationId xmlns:p14="http://schemas.microsoft.com/office/powerpoint/2010/main" val="2764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8813" y="662061"/>
            <a:ext cx="8394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Lire et écrire des textes littéraires </a:t>
            </a:r>
            <a:endParaRPr lang="fr-FR" dirty="0"/>
          </a:p>
          <a:p>
            <a:r>
              <a:rPr lang="fr-FR" dirty="0" smtClean="0"/>
              <a:t>	Pierre </a:t>
            </a:r>
            <a:r>
              <a:rPr lang="fr-FR" dirty="0"/>
              <a:t>SEVE, Maître de conférence ESPE  </a:t>
            </a:r>
            <a:r>
              <a:rPr lang="fr-FR" dirty="0" smtClean="0"/>
              <a:t>de </a:t>
            </a:r>
            <a:r>
              <a:rPr lang="fr-FR" dirty="0"/>
              <a:t>Clermont-Auvergne, </a:t>
            </a:r>
            <a:r>
              <a:rPr lang="fr-FR" dirty="0" err="1" smtClean="0"/>
              <a:t>ACTé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79512" y="126391"/>
            <a:ext cx="2087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accent3">
                    <a:lumMod val="75000"/>
                  </a:schemeClr>
                </a:solidFill>
              </a:rPr>
              <a:t>Jeudi 28 mai 2015</a:t>
            </a:r>
            <a:endParaRPr lang="fr-F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1761" y="1484784"/>
            <a:ext cx="8054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L’acquisition de l’écrit, point sur les recherches en cours</a:t>
            </a:r>
            <a:endParaRPr lang="fr-FR" dirty="0"/>
          </a:p>
          <a:p>
            <a:r>
              <a:rPr lang="fr-FR" dirty="0" smtClean="0"/>
              <a:t>	Michel </a:t>
            </a:r>
            <a:r>
              <a:rPr lang="fr-FR" dirty="0"/>
              <a:t>FAYOL, Professeur des Universités Blaise Pascal </a:t>
            </a:r>
            <a:r>
              <a:rPr lang="fr-FR" dirty="0" smtClean="0"/>
              <a:t>Clermont-Ferrand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371761" y="2326808"/>
            <a:ext cx="79826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Les écrits intermédiaires dans les apprentissages</a:t>
            </a:r>
            <a:endParaRPr lang="fr-FR" dirty="0" smtClean="0"/>
          </a:p>
          <a:p>
            <a:r>
              <a:rPr lang="fr-FR" dirty="0" smtClean="0"/>
              <a:t>	Dominique BUCHETON, Professeur des Universités Montpellier 2 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405808" y="3084597"/>
            <a:ext cx="452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Atelier 1 Lire des textes littéraires pour écrire 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95536" y="3717032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L’entrée dans l’écriture et le « rapport à l’écrit » : comment faire évoluer les représentations des élèves ( et des enseignants ) ? </a:t>
            </a:r>
          </a:p>
          <a:p>
            <a:r>
              <a:rPr lang="fr-FR" dirty="0" smtClean="0"/>
              <a:t>	François </a:t>
            </a:r>
            <a:r>
              <a:rPr lang="fr-FR" dirty="0"/>
              <a:t>QUET, Maître de conférence à l’Université Lyon 1 (ESPE), </a:t>
            </a:r>
          </a:p>
          <a:p>
            <a:r>
              <a:rPr lang="fr-FR" dirty="0" smtClean="0"/>
              <a:t>	Université </a:t>
            </a:r>
            <a:r>
              <a:rPr lang="fr-FR" dirty="0"/>
              <a:t>Grenoble Alpes LITT&amp;ARTS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5535" y="5006890"/>
            <a:ext cx="81732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Le </a:t>
            </a:r>
            <a:r>
              <a:rPr lang="fr-FR" b="1" dirty="0"/>
              <a:t>numérique au service de la production écrite</a:t>
            </a:r>
            <a:endParaRPr lang="fr-FR" dirty="0"/>
          </a:p>
          <a:p>
            <a:r>
              <a:rPr lang="fr-FR" dirty="0" smtClean="0"/>
              <a:t>	Julie </a:t>
            </a:r>
            <a:r>
              <a:rPr lang="fr-FR" cap="all" dirty="0" err="1"/>
              <a:t>Higounet</a:t>
            </a:r>
            <a:r>
              <a:rPr lang="fr-FR" cap="all" dirty="0"/>
              <a:t>,</a:t>
            </a:r>
            <a:r>
              <a:rPr lang="fr-FR" dirty="0"/>
              <a:t> CPC (Visio conférence USA)</a:t>
            </a:r>
          </a:p>
          <a:p>
            <a:r>
              <a:rPr lang="fr-FR" b="1" i="1" dirty="0"/>
              <a:t> 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395536" y="5885143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D’un séminaire l’autre</a:t>
            </a:r>
            <a:endParaRPr lang="fr-FR" dirty="0"/>
          </a:p>
          <a:p>
            <a:r>
              <a:rPr lang="fr-FR" dirty="0" smtClean="0"/>
              <a:t>	IEN- </a:t>
            </a:r>
            <a:r>
              <a:rPr lang="fr-FR" dirty="0"/>
              <a:t>Groupe de pilotage MDL</a:t>
            </a:r>
          </a:p>
        </p:txBody>
      </p:sp>
    </p:spTree>
    <p:extLst>
      <p:ext uri="{BB962C8B-B14F-4D97-AF65-F5344CB8AC3E}">
        <p14:creationId xmlns:p14="http://schemas.microsoft.com/office/powerpoint/2010/main" val="161217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292006"/>
            <a:ext cx="2497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accent3">
                    <a:lumMod val="75000"/>
                  </a:schemeClr>
                </a:solidFill>
              </a:rPr>
              <a:t>Vendredi 29 mai 2015</a:t>
            </a:r>
            <a:endParaRPr lang="fr-F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3919" y="1108921"/>
            <a:ext cx="81745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Atelier 2 </a:t>
            </a:r>
            <a:endParaRPr lang="fr-FR" dirty="0"/>
          </a:p>
          <a:p>
            <a:r>
              <a:rPr lang="fr-FR" dirty="0"/>
              <a:t>Vers des observables : analyser les gestes professionnels et l’activité de l’élève lors de séances de production d’écrit  / des pistes pour l’amélioration des pratiques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277" y="2492896"/>
            <a:ext cx="6480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Retour sur les ateliers 1 et 2 </a:t>
            </a:r>
            <a:endParaRPr lang="fr-FR" dirty="0"/>
          </a:p>
          <a:p>
            <a:r>
              <a:rPr lang="fr-FR" dirty="0" smtClean="0"/>
              <a:t>	Marie-Hélène </a:t>
            </a:r>
            <a:r>
              <a:rPr lang="fr-FR" dirty="0"/>
              <a:t>LELOUP, IGEN</a:t>
            </a:r>
          </a:p>
          <a:p>
            <a:r>
              <a:rPr lang="fr-FR" b="1" i="1" dirty="0"/>
              <a:t> 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46250" y="4038951"/>
            <a:ext cx="725896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Clôture du séminaire et perspectives </a:t>
            </a:r>
            <a:endParaRPr lang="fr-FR" dirty="0"/>
          </a:p>
          <a:p>
            <a:r>
              <a:rPr lang="fr-FR" dirty="0" smtClean="0"/>
              <a:t>	Christian </a:t>
            </a:r>
            <a:r>
              <a:rPr lang="fr-FR" dirty="0"/>
              <a:t>LAJUS, Ingénieur de formation – ESENESR</a:t>
            </a:r>
          </a:p>
          <a:p>
            <a:r>
              <a:rPr lang="fr-FR" dirty="0" smtClean="0"/>
              <a:t>	Dominique </a:t>
            </a:r>
            <a:r>
              <a:rPr lang="fr-FR" dirty="0"/>
              <a:t>PINCE-SALEM, Chargée de mission DGESCO A1-1</a:t>
            </a:r>
          </a:p>
          <a:p>
            <a:r>
              <a:rPr lang="fr-FR" dirty="0" smtClean="0"/>
              <a:t>	Gilles PETREAULT, IGEN</a:t>
            </a:r>
          </a:p>
          <a:p>
            <a:r>
              <a:rPr lang="fr-FR" dirty="0" smtClean="0"/>
              <a:t>	Marie-Hélène LELOUP, IGEN</a:t>
            </a:r>
          </a:p>
          <a:p>
            <a:r>
              <a:rPr lang="fr-FR" dirty="0" smtClean="0"/>
              <a:t>	Anne </a:t>
            </a:r>
            <a:r>
              <a:rPr lang="fr-FR" dirty="0"/>
              <a:t>VIBERT, IGEN</a:t>
            </a:r>
          </a:p>
        </p:txBody>
      </p:sp>
    </p:spTree>
    <p:extLst>
      <p:ext uri="{BB962C8B-B14F-4D97-AF65-F5344CB8AC3E}">
        <p14:creationId xmlns:p14="http://schemas.microsoft.com/office/powerpoint/2010/main" val="139882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04C7">
            <a:alpha val="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75656" y="2348880"/>
            <a:ext cx="5976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dirty="0" smtClean="0"/>
              <a:t>PROGRAMMES</a:t>
            </a:r>
            <a:endParaRPr lang="fr-FR" sz="7200" b="1" dirty="0"/>
          </a:p>
        </p:txBody>
      </p:sp>
    </p:spTree>
    <p:extLst>
      <p:ext uri="{BB962C8B-B14F-4D97-AF65-F5344CB8AC3E}">
        <p14:creationId xmlns:p14="http://schemas.microsoft.com/office/powerpoint/2010/main" val="49631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4990" y="980728"/>
            <a:ext cx="828091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programmes </a:t>
            </a:r>
            <a:r>
              <a:rPr lang="fr-FR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curriculaires</a:t>
            </a:r>
            <a:r>
              <a:rPr lang="fr-FR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englobant des cycles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construits en termes d’acquisition de compétences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fr-FR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identifiant 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les compétences travaillées</a:t>
            </a:r>
          </a:p>
          <a:p>
            <a:pPr lvl="0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les connaissances et compétences associées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les attendus de fin de cycles</a:t>
            </a:r>
          </a:p>
          <a:p>
            <a:pPr lvl="0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les repères de progressivité</a:t>
            </a:r>
          </a:p>
          <a:p>
            <a:pPr lvl="0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des exemples de situations, d’activités et d’outils</a:t>
            </a:r>
          </a:p>
          <a:p>
            <a:pPr lvl="0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les croisements interdisciplinaires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2942" y="275636"/>
            <a:ext cx="8712968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La maîtrise de la langue, point </a:t>
            </a:r>
            <a:r>
              <a:rPr lang="fr-FR" sz="2000" b="1" dirty="0" smtClean="0"/>
              <a:t>d’actualité</a:t>
            </a:r>
            <a:r>
              <a:rPr lang="fr-FR" sz="2000" dirty="0"/>
              <a:t> </a:t>
            </a:r>
            <a:r>
              <a:rPr lang="fr-FR" sz="2000" dirty="0" smtClean="0"/>
              <a:t>               Gilles </a:t>
            </a:r>
            <a:r>
              <a:rPr lang="fr-FR" sz="2000" dirty="0"/>
              <a:t>PETREAULT, </a:t>
            </a:r>
            <a:r>
              <a:rPr lang="fr-FR" sz="2000" dirty="0" smtClean="0"/>
              <a:t>Anne VIBERT</a:t>
            </a:r>
            <a:endParaRPr lang="fr-FR" sz="2000" dirty="0"/>
          </a:p>
        </p:txBody>
      </p:sp>
      <p:sp>
        <p:nvSpPr>
          <p:cNvPr id="3" name="ZoneTexte 2"/>
          <p:cNvSpPr txBox="1"/>
          <p:nvPr/>
        </p:nvSpPr>
        <p:spPr>
          <a:xfrm>
            <a:off x="2023222" y="5514192"/>
            <a:ext cx="6857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ontinuité et cohérence entre les cycles 2, 3 et 4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395536" y="5520768"/>
            <a:ext cx="1482464" cy="484825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883</Words>
  <Application>Microsoft Office PowerPoint</Application>
  <PresentationFormat>Affichage à l'écran (4:3)</PresentationFormat>
  <Paragraphs>507</Paragraphs>
  <Slides>35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3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61</cp:revision>
  <dcterms:created xsi:type="dcterms:W3CDTF">2015-12-10T10:02:53Z</dcterms:created>
  <dcterms:modified xsi:type="dcterms:W3CDTF">2015-12-17T08:05:23Z</dcterms:modified>
</cp:coreProperties>
</file>